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7" r:id="rId2"/>
    <p:sldId id="301" r:id="rId3"/>
    <p:sldId id="5054" r:id="rId4"/>
    <p:sldId id="2134805569" r:id="rId5"/>
    <p:sldId id="260" r:id="rId6"/>
    <p:sldId id="362" r:id="rId7"/>
    <p:sldId id="366" r:id="rId8"/>
    <p:sldId id="2076137120" r:id="rId9"/>
    <p:sldId id="2076137122" r:id="rId10"/>
    <p:sldId id="2076137121" r:id="rId11"/>
    <p:sldId id="207613712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83" r:id="rId45"/>
    <p:sldId id="2134805584" r:id="rId46"/>
    <p:sldId id="2134805585" r:id="rId47"/>
    <p:sldId id="2134805586" r:id="rId48"/>
    <p:sldId id="2134805587" r:id="rId49"/>
    <p:sldId id="2134805588" r:id="rId50"/>
    <p:sldId id="2134805592" r:id="rId51"/>
    <p:sldId id="2134805593" r:id="rId52"/>
    <p:sldId id="2134805589" r:id="rId53"/>
    <p:sldId id="2134805590" r:id="rId54"/>
    <p:sldId id="2134805591" r:id="rId55"/>
    <p:sldId id="1814" r:id="rId56"/>
    <p:sldId id="1815" r:id="rId57"/>
    <p:sldId id="1817" r:id="rId58"/>
    <p:sldId id="1816" r:id="rId59"/>
    <p:sldId id="1818" r:id="rId60"/>
    <p:sldId id="1822" r:id="rId61"/>
    <p:sldId id="1819" r:id="rId62"/>
    <p:sldId id="2134805545" r:id="rId63"/>
    <p:sldId id="2134805546" r:id="rId64"/>
    <p:sldId id="2134805548" r:id="rId65"/>
    <p:sldId id="2134805549" r:id="rId66"/>
    <p:sldId id="2134805550" r:id="rId67"/>
    <p:sldId id="3504" r:id="rId68"/>
    <p:sldId id="2134805551" r:id="rId69"/>
    <p:sldId id="3515" r:id="rId70"/>
    <p:sldId id="2134805555" r:id="rId71"/>
    <p:sldId id="4950" r:id="rId72"/>
    <p:sldId id="4926" r:id="rId73"/>
    <p:sldId id="4928" r:id="rId74"/>
    <p:sldId id="4929" r:id="rId75"/>
    <p:sldId id="4930" r:id="rId76"/>
    <p:sldId id="4931" r:id="rId77"/>
    <p:sldId id="4932" r:id="rId78"/>
    <p:sldId id="4933" r:id="rId79"/>
    <p:sldId id="4991" r:id="rId80"/>
    <p:sldId id="5027" r:id="rId81"/>
    <p:sldId id="4992" r:id="rId82"/>
    <p:sldId id="4993" r:id="rId83"/>
    <p:sldId id="4994" r:id="rId84"/>
    <p:sldId id="4995" r:id="rId85"/>
    <p:sldId id="4996" r:id="rId86"/>
    <p:sldId id="4997" r:id="rId87"/>
    <p:sldId id="4998"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134805569"/>
            <p14:sldId id="260"/>
            <p14:sldId id="362"/>
            <p14:sldId id="366"/>
            <p14:sldId id="2076137120"/>
            <p14:sldId id="2076137122"/>
            <p14:sldId id="2076137121"/>
            <p14:sldId id="2076137124"/>
            <p14:sldId id="2076137126"/>
            <p14:sldId id="2076137127"/>
          </p14:sldIdLst>
        </p14:section>
        <p14:section name="CORE DATA CONCEPTS" id="{53B3C7C3-4ADF-4046-B477-9F8F4D7B9720}">
          <p14:sldIdLst>
            <p14:sldId id="263"/>
            <p14:sldId id="2134805556"/>
            <p14:sldId id="2134805557"/>
            <p14:sldId id="2076137131"/>
            <p14:sldId id="2134805558"/>
            <p14:sldId id="2076137132"/>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83"/>
            <p14:sldId id="2134805584"/>
            <p14:sldId id="2134805585"/>
            <p14:sldId id="2134805586"/>
            <p14:sldId id="2134805587"/>
            <p14:sldId id="2134805588"/>
            <p14:sldId id="2134805592"/>
            <p14:sldId id="2134805593"/>
            <p14:sldId id="2134805589"/>
            <p14:sldId id="2134805590"/>
            <p14:sldId id="2134805591"/>
            <p14:sldId id="1814"/>
            <p14:sldId id="1815"/>
            <p14:sldId id="1817"/>
            <p14:sldId id="1816"/>
            <p14:sldId id="1818"/>
            <p14:sldId id="1822"/>
            <p14:sldId id="1819"/>
            <p14:sldId id="2134805545"/>
            <p14:sldId id="2134805546"/>
            <p14:sldId id="2134805548"/>
            <p14:sldId id="2134805549"/>
            <p14:sldId id="2134805550"/>
            <p14:sldId id="3504"/>
            <p14:sldId id="2134805551"/>
            <p14:sldId id="3515"/>
            <p14:sldId id="2134805555"/>
          </p14:sldIdLst>
        </p14:section>
        <p14:section name="EXAM INFO" id="{DC6E271A-6F19-4C08-BC8F-D9AC4521F3E2}">
          <p14:sldIdLst>
            <p14:sldId id="4950"/>
            <p14:sldId id="4926"/>
            <p14:sldId id="4928"/>
            <p14:sldId id="4929"/>
            <p14:sldId id="4930"/>
            <p14:sldId id="4931"/>
            <p14:sldId id="4932"/>
            <p14:sldId id="4933"/>
            <p14:sldId id="4991"/>
            <p14:sldId id="5027"/>
            <p14:sldId id="4992"/>
            <p14:sldId id="4993"/>
            <p14:sldId id="4994"/>
            <p14:sldId id="4995"/>
            <p14:sldId id="4996"/>
            <p14:sldId id="4997"/>
            <p14:sldId id="49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2620" autoAdjust="0"/>
    <p:restoredTop sz="95256" autoAdjust="0"/>
  </p:normalViewPr>
  <p:slideViewPr>
    <p:cSldViewPr snapToGrid="0" snapToObjects="1">
      <p:cViewPr varScale="1">
        <p:scale>
          <a:sx n="212" d="100"/>
          <a:sy n="212" d="100"/>
        </p:scale>
        <p:origin x="192" y="1240"/>
      </p:cViewPr>
      <p:guideLst>
        <p:guide orient="horz" pos="1620"/>
        <p:guide pos="2880"/>
      </p:guideLst>
    </p:cSldViewPr>
  </p:slideViewPr>
  <p:notesTextViewPr>
    <p:cViewPr>
      <p:scale>
        <a:sx n="100" d="100"/>
        <a:sy n="100" d="100"/>
      </p:scale>
      <p:origin x="0" y="0"/>
    </p:cViewPr>
  </p:notesTextViewPr>
  <p:sorterViewPr>
    <p:cViewPr>
      <p:scale>
        <a:sx n="151" d="100"/>
        <a:sy n="151" d="100"/>
      </p:scale>
      <p:origin x="0" y="-3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38451D58-297A-4D6C-8803-D3DC8C172A11}" type="presOf" srcId="{8554AC12-A307-43A4-BAFC-E63D1D2FC09D}" destId="{6ECC514B-2B2A-4901-A28C-0EECF71B684C}" srcOrd="0" destOrd="0" presId="urn:microsoft.com/office/officeart/2005/8/layout/hList1"/>
    <dgm:cxn modelId="{8EFA9564-4D64-49B0-BD9F-7BE8CD1A6694}" type="presOf" srcId="{1815444A-C999-4738-9E1A-398AF7D34E37}" destId="{F6D9CAD0-A0EB-4C58-93E0-B216A591E65E}"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is more suitable for constructing complex models that depend on multiple items in the database, often using periodic batch processing.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92134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4765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0" i="0" dirty="0">
                <a:solidFill>
                  <a:srgbClr val="D4D4D4"/>
                </a:solidFill>
                <a:effectLst/>
                <a:latin typeface="-apple-system"/>
              </a:rPr>
              <a:t>Some examples of the many types of visualizations available in Power BI.</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2879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5578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modern data warehouse might contain a mixture of relational and non-relational data, including files, social media streams, and Internet of Things (IoT) sensor data.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provides a collection of services you can use to build a data warehouse solution, including Azure Data Factory, Azure Data Lake Storage, Azure Databricks, Azure Synapse Analytics, and Azure Analysis Services.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tools such as Power BI to analyze and visualize the data, generating reports, charts, and dashboards.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2548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sources on the left will include live data such as stock market data which will be streamed instantly.</a:t>
            </a:r>
          </a:p>
          <a:p>
            <a:endParaRPr lang="en-US" dirty="0"/>
          </a:p>
          <a:p>
            <a:r>
              <a:rPr lang="en-US" dirty="0"/>
              <a:t>There will also be data coming from historical sources such as past sales. This data could be loaded monthly.</a:t>
            </a:r>
          </a:p>
          <a:p>
            <a:endParaRPr lang="en-US" dirty="0"/>
          </a:p>
          <a:p>
            <a:r>
              <a:rPr lang="en-US" dirty="0"/>
              <a:t>A third type of data would be live sales. This can be streamed instantly as well as loaded as a batch into the historical sales data.</a:t>
            </a:r>
          </a:p>
          <a:p>
            <a:endParaRPr lang="en-US" dirty="0"/>
          </a:p>
          <a:p>
            <a:r>
              <a:rPr lang="en-US" dirty="0"/>
              <a:t>You should run through the paths that data can take including, for example:</a:t>
            </a:r>
          </a:p>
          <a:p>
            <a:pPr marL="171450" indent="-171450">
              <a:buFont typeface="Arial" panose="020B0604020202020204" pitchFamily="34" charset="0"/>
              <a:buChar char="•"/>
            </a:pPr>
            <a:r>
              <a:rPr lang="en-US" dirty="0"/>
              <a:t>Completely live data could come from a log,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Live sales data could come from an app,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Periodically sales data is ingested by Databricks and stored in Data Lake. This data is combined with live data by Synapse Analytics to compare live and historical data in Power BI.</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83597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data lake is a repository for large quantities of raw data. Because the data is raw and unprocessed, it's very fast to load and update, but the data hasn't been put into a structure suitable for efficient analysis.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3871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Databricks is an Apache Spark environment running on Azure to provide big data processing, streaming, and machine learning.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09445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Azure Synapse Analytics is an evolution of Azure SQL Data Warehouse.</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Synapse Analytics is an analytics engine. It's designed to process large amounts of data very quickly.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Using Synapse Analytics, you can ingest data from external sources, such as flat files, Azure Data Lake, or other database management systems, and then transform and aggregate this data into a format suitable for analytics processing.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80662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Analysis Services enables you to build tabular models to support online analytical processing (OLAP) queries.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141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HDInsight is a big data processing service, that provides the platform for technologies such as Spark in an Azure environment. HDInsight implements a clustered model that distributes processing across a set of computers. This model is similar to that used by Synapse Analytics, except that the nodes are running the Spark processing engine rather than Azure SQL Database.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0690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2670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93464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Ingestion is the process of importing data which might come in the form of a stream or in batches.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823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3697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08837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781921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832906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2/15/21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emf"/><Relationship Id="rId7" Type="http://schemas.openxmlformats.org/officeDocument/2006/relationships/image" Target="../media/image70.png"/><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8.emf"/><Relationship Id="rId11" Type="http://schemas.openxmlformats.org/officeDocument/2006/relationships/image" Target="../media/image73.png"/><Relationship Id="rId5" Type="http://schemas.openxmlformats.org/officeDocument/2006/relationships/image" Target="../media/image77.emf"/><Relationship Id="rId10" Type="http://schemas.openxmlformats.org/officeDocument/2006/relationships/image" Target="../media/image72.png"/><Relationship Id="rId4" Type="http://schemas.openxmlformats.org/officeDocument/2006/relationships/image" Target="../media/image76.emf"/><Relationship Id="rId9" Type="http://schemas.openxmlformats.org/officeDocument/2006/relationships/image" Target="../media/image79.w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82.emf"/><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6.emf"/><Relationship Id="rId7" Type="http://schemas.openxmlformats.org/officeDocument/2006/relationships/image" Target="../media/image89.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88.emf"/><Relationship Id="rId5" Type="http://schemas.openxmlformats.org/officeDocument/2006/relationships/image" Target="../media/image38.emf"/><Relationship Id="rId10" Type="http://schemas.openxmlformats.org/officeDocument/2006/relationships/image" Target="../media/image92.emf"/><Relationship Id="rId4" Type="http://schemas.openxmlformats.org/officeDocument/2006/relationships/image" Target="../media/image87.emf"/><Relationship Id="rId9" Type="http://schemas.openxmlformats.org/officeDocument/2006/relationships/image" Target="../media/image9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96.emf"/><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Poll Question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Why are you taking this class?</a:t>
            </a:r>
          </a:p>
          <a:p>
            <a:pPr lvl="1"/>
            <a:r>
              <a:rPr lang="en-US" dirty="0"/>
              <a:t>A: General knowledge</a:t>
            </a:r>
          </a:p>
          <a:p>
            <a:pPr lvl="1"/>
            <a:r>
              <a:rPr lang="en-US" dirty="0"/>
              <a:t>B: Azure Data Fundamentals certification</a:t>
            </a:r>
          </a:p>
          <a:p>
            <a:pPr lvl="1"/>
            <a:r>
              <a:rPr lang="en-US" dirty="0"/>
              <a:t>C: Data Fundamentals + Data Engineer certification</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1527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0317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40735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8046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142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7151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2387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02738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533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30060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ingestion?</a:t>
            </a:r>
          </a:p>
        </p:txBody>
      </p:sp>
      <p:pic>
        <p:nvPicPr>
          <p:cNvPr id="4" name="Picture 3" descr="A typical data analytics architecture depicting three sections, namely data ingestion, processing, and exploration. The first section takes raw data from Critical device, financial transactions and point-of-scale which is then carried to the second section for data processing. The processed data then gets exported as queries and visualizations">
            <a:extLst>
              <a:ext uri="{FF2B5EF4-FFF2-40B4-BE49-F238E27FC236}">
                <a16:creationId xmlns:a16="http://schemas.microsoft.com/office/drawing/2014/main" id="{C7F91EAE-C5C0-46F3-9ED0-133064474A0D}"/>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42812369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processing?</a:t>
            </a:r>
          </a:p>
        </p:txBody>
      </p:sp>
      <p:pic>
        <p:nvPicPr>
          <p:cNvPr id="4" name="Picture 3"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6A7F2E21-8C4E-437F-A548-CA93DC18EE2E}"/>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10416510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ETL? </a:t>
            </a:r>
          </a:p>
        </p:txBody>
      </p:sp>
      <p:pic>
        <p:nvPicPr>
          <p:cNvPr id="8" name="Picture 7"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31CED923-E51F-4051-8648-8BCEA45024CA}"/>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9657556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ELT?  </a:t>
            </a:r>
          </a:p>
        </p:txBody>
      </p:sp>
      <p:pic>
        <p:nvPicPr>
          <p:cNvPr id="4" name="Picture 3"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ECB625CF-6323-4B2F-BD27-CABB7CFA66E1}"/>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589612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Explore data visualization</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solidFill>
                  <a:schemeClr val="tx1"/>
                </a:solidFill>
              </a:rPr>
              <a:t>Power BI: A collection of software, services, apps, and connectors</a:t>
            </a:r>
          </a:p>
        </p:txBody>
      </p:sp>
      <p:pic>
        <p:nvPicPr>
          <p:cNvPr id="18" name="Picture 17" descr="Diagram showing different clients such as Microsoft Edge, Access, Excel, SQL and Mail Chimp that sends data to Power BI which converts into a visualization dasboard">
            <a:extLst>
              <a:ext uri="{FF2B5EF4-FFF2-40B4-BE49-F238E27FC236}">
                <a16:creationId xmlns:a16="http://schemas.microsoft.com/office/drawing/2014/main" id="{25B9DF7C-2B50-4E10-91E1-D462B5F7442B}"/>
              </a:ext>
            </a:extLst>
          </p:cNvPr>
          <p:cNvPicPr>
            <a:picLocks noChangeAspect="1"/>
          </p:cNvPicPr>
          <p:nvPr/>
        </p:nvPicPr>
        <p:blipFill>
          <a:blip r:embed="rId3"/>
          <a:stretch>
            <a:fillRect/>
          </a:stretch>
        </p:blipFill>
        <p:spPr>
          <a:xfrm>
            <a:off x="320279" y="1206468"/>
            <a:ext cx="8525637" cy="2952369"/>
          </a:xfrm>
          <a:prstGeom prst="rect">
            <a:avLst/>
          </a:prstGeom>
        </p:spPr>
      </p:pic>
    </p:spTree>
    <p:extLst>
      <p:ext uri="{BB962C8B-B14F-4D97-AF65-F5344CB8AC3E}">
        <p14:creationId xmlns:p14="http://schemas.microsoft.com/office/powerpoint/2010/main" val="22999993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Power BI</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t>Visualizations</a:t>
            </a:r>
          </a:p>
        </p:txBody>
      </p:sp>
      <p:grpSp>
        <p:nvGrpSpPr>
          <p:cNvPr id="44" name="Group 43" descr="Example of a line chart">
            <a:extLst>
              <a:ext uri="{FF2B5EF4-FFF2-40B4-BE49-F238E27FC236}">
                <a16:creationId xmlns:a16="http://schemas.microsoft.com/office/drawing/2014/main" id="{B1538145-2413-427D-9882-76E091891DFB}"/>
              </a:ext>
            </a:extLst>
          </p:cNvPr>
          <p:cNvGrpSpPr/>
          <p:nvPr/>
        </p:nvGrpSpPr>
        <p:grpSpPr>
          <a:xfrm>
            <a:off x="240711" y="1196458"/>
            <a:ext cx="2456107" cy="1324769"/>
            <a:chOff x="320948" y="1595276"/>
            <a:chExt cx="3649658" cy="2153325"/>
          </a:xfrm>
        </p:grpSpPr>
        <p:pic>
          <p:nvPicPr>
            <p:cNvPr id="27" name="Picture 26" descr="Chart, line chart&#10;&#10;Description automatically generated">
              <a:extLst>
                <a:ext uri="{FF2B5EF4-FFF2-40B4-BE49-F238E27FC236}">
                  <a16:creationId xmlns:a16="http://schemas.microsoft.com/office/drawing/2014/main" id="{4E9077CE-EC2B-4903-B834-A6AAF7D2FDBE}"/>
                </a:ext>
              </a:extLst>
            </p:cNvPr>
            <p:cNvPicPr>
              <a:picLocks noChangeAspect="1"/>
            </p:cNvPicPr>
            <p:nvPr/>
          </p:nvPicPr>
          <p:blipFill>
            <a:blip r:embed="rId3"/>
            <a:stretch>
              <a:fillRect/>
            </a:stretch>
          </p:blipFill>
          <p:spPr>
            <a:xfrm>
              <a:off x="418644" y="1639506"/>
              <a:ext cx="3105310" cy="2040633"/>
            </a:xfrm>
            <a:prstGeom prst="rect">
              <a:avLst/>
            </a:prstGeom>
          </p:spPr>
        </p:pic>
        <p:sp>
          <p:nvSpPr>
            <p:cNvPr id="41" name="Rectangle 40">
              <a:extLst>
                <a:ext uri="{FF2B5EF4-FFF2-40B4-BE49-F238E27FC236}">
                  <a16:creationId xmlns:a16="http://schemas.microsoft.com/office/drawing/2014/main" id="{CD60DB63-397F-42B5-948B-5CBD7EA05317}"/>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descr="example of a treemap ">
            <a:extLst>
              <a:ext uri="{FF2B5EF4-FFF2-40B4-BE49-F238E27FC236}">
                <a16:creationId xmlns:a16="http://schemas.microsoft.com/office/drawing/2014/main" id="{CB617197-C6CC-469D-B7C8-31F76AD87E7F}"/>
              </a:ext>
            </a:extLst>
          </p:cNvPr>
          <p:cNvGrpSpPr/>
          <p:nvPr/>
        </p:nvGrpSpPr>
        <p:grpSpPr>
          <a:xfrm>
            <a:off x="240711" y="2810164"/>
            <a:ext cx="2456107" cy="1301324"/>
            <a:chOff x="320948" y="3746884"/>
            <a:chExt cx="3274809" cy="1735099"/>
          </a:xfrm>
        </p:grpSpPr>
        <p:pic>
          <p:nvPicPr>
            <p:cNvPr id="35" name="Picture 34" descr="Chart, treemap chart&#10;&#10;Description automatically generated">
              <a:extLst>
                <a:ext uri="{FF2B5EF4-FFF2-40B4-BE49-F238E27FC236}">
                  <a16:creationId xmlns:a16="http://schemas.microsoft.com/office/drawing/2014/main" id="{613B8237-7C7C-4BF6-AF3C-48A27F21CEDF}"/>
                </a:ext>
              </a:extLst>
            </p:cNvPr>
            <p:cNvPicPr>
              <a:picLocks noChangeAspect="1"/>
            </p:cNvPicPr>
            <p:nvPr/>
          </p:nvPicPr>
          <p:blipFill>
            <a:blip r:embed="rId4"/>
            <a:stretch>
              <a:fillRect/>
            </a:stretch>
          </p:blipFill>
          <p:spPr>
            <a:xfrm>
              <a:off x="544810" y="3810054"/>
              <a:ext cx="2827084" cy="1607399"/>
            </a:xfrm>
            <a:prstGeom prst="rect">
              <a:avLst/>
            </a:prstGeom>
          </p:spPr>
        </p:pic>
        <p:sp>
          <p:nvSpPr>
            <p:cNvPr id="47" name="Rectangle 46">
              <a:extLst>
                <a:ext uri="{FF2B5EF4-FFF2-40B4-BE49-F238E27FC236}">
                  <a16:creationId xmlns:a16="http://schemas.microsoft.com/office/drawing/2014/main" id="{DD023B80-F37A-4707-8F7C-92A24152BC39}"/>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descr="example of a bar chart">
            <a:extLst>
              <a:ext uri="{FF2B5EF4-FFF2-40B4-BE49-F238E27FC236}">
                <a16:creationId xmlns:a16="http://schemas.microsoft.com/office/drawing/2014/main" id="{A642E657-BAF5-4592-95AD-4F099A222BEF}"/>
              </a:ext>
            </a:extLst>
          </p:cNvPr>
          <p:cNvGrpSpPr/>
          <p:nvPr/>
        </p:nvGrpSpPr>
        <p:grpSpPr>
          <a:xfrm>
            <a:off x="2904451" y="1208179"/>
            <a:ext cx="2456107" cy="1301324"/>
            <a:chOff x="3872601" y="1610905"/>
            <a:chExt cx="3274809" cy="1735099"/>
          </a:xfrm>
        </p:grpSpPr>
        <p:pic>
          <p:nvPicPr>
            <p:cNvPr id="31" name="Picture 30" descr="Chart, bar chart&#10;&#10;Description automatically generated">
              <a:extLst>
                <a:ext uri="{FF2B5EF4-FFF2-40B4-BE49-F238E27FC236}">
                  <a16:creationId xmlns:a16="http://schemas.microsoft.com/office/drawing/2014/main" id="{BB9AF924-5532-42C1-959C-6CE6B5D21888}"/>
                </a:ext>
              </a:extLst>
            </p:cNvPr>
            <p:cNvPicPr>
              <a:picLocks noChangeAspect="1"/>
            </p:cNvPicPr>
            <p:nvPr/>
          </p:nvPicPr>
          <p:blipFill>
            <a:blip r:embed="rId5"/>
            <a:stretch>
              <a:fillRect/>
            </a:stretch>
          </p:blipFill>
          <p:spPr>
            <a:xfrm>
              <a:off x="3954149" y="1666534"/>
              <a:ext cx="3047418" cy="1623839"/>
            </a:xfrm>
            <a:prstGeom prst="rect">
              <a:avLst/>
            </a:prstGeom>
          </p:spPr>
        </p:pic>
        <p:sp>
          <p:nvSpPr>
            <p:cNvPr id="49" name="Rectangle 48">
              <a:extLst>
                <a:ext uri="{FF2B5EF4-FFF2-40B4-BE49-F238E27FC236}">
                  <a16:creationId xmlns:a16="http://schemas.microsoft.com/office/drawing/2014/main" id="{CA9EA740-F39A-4A81-BE06-9BCF8B866AA6}"/>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descr="example of a bubble chart">
            <a:extLst>
              <a:ext uri="{FF2B5EF4-FFF2-40B4-BE49-F238E27FC236}">
                <a16:creationId xmlns:a16="http://schemas.microsoft.com/office/drawing/2014/main" id="{CDCC12B5-9B8B-456D-B177-92E80EEDD602}"/>
              </a:ext>
            </a:extLst>
          </p:cNvPr>
          <p:cNvGrpSpPr/>
          <p:nvPr/>
        </p:nvGrpSpPr>
        <p:grpSpPr>
          <a:xfrm>
            <a:off x="2904451" y="2808368"/>
            <a:ext cx="2456107" cy="1301324"/>
            <a:chOff x="3872601" y="3744490"/>
            <a:chExt cx="3274809" cy="1735099"/>
          </a:xfrm>
        </p:grpSpPr>
        <p:pic>
          <p:nvPicPr>
            <p:cNvPr id="29" name="Picture 28" descr="Chart, scatter chart, bubble chart&#10;&#10;Description automatically generated">
              <a:extLst>
                <a:ext uri="{FF2B5EF4-FFF2-40B4-BE49-F238E27FC236}">
                  <a16:creationId xmlns:a16="http://schemas.microsoft.com/office/drawing/2014/main" id="{011EF71A-4A92-4980-9BBF-C1727B5020A2}"/>
                </a:ext>
              </a:extLst>
            </p:cNvPr>
            <p:cNvPicPr>
              <a:picLocks noChangeAspect="1"/>
            </p:cNvPicPr>
            <p:nvPr/>
          </p:nvPicPr>
          <p:blipFill>
            <a:blip r:embed="rId6"/>
            <a:stretch>
              <a:fillRect/>
            </a:stretch>
          </p:blipFill>
          <p:spPr>
            <a:xfrm>
              <a:off x="4320209" y="3810054"/>
              <a:ext cx="2358887" cy="1607413"/>
            </a:xfrm>
            <a:prstGeom prst="rect">
              <a:avLst/>
            </a:prstGeom>
          </p:spPr>
        </p:pic>
        <p:sp>
          <p:nvSpPr>
            <p:cNvPr id="52" name="Rectangle 51">
              <a:extLst>
                <a:ext uri="{FF2B5EF4-FFF2-40B4-BE49-F238E27FC236}">
                  <a16:creationId xmlns:a16="http://schemas.microsoft.com/office/drawing/2014/main" id="{E9A4DAE7-54E7-4ED9-B374-AEB7B6A24A93}"/>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descr="example of a dot plot">
            <a:extLst>
              <a:ext uri="{FF2B5EF4-FFF2-40B4-BE49-F238E27FC236}">
                <a16:creationId xmlns:a16="http://schemas.microsoft.com/office/drawing/2014/main" id="{A7A1676A-7378-4F10-BF6D-837655885E6C}"/>
              </a:ext>
            </a:extLst>
          </p:cNvPr>
          <p:cNvPicPr>
            <a:picLocks noChangeAspect="1"/>
          </p:cNvPicPr>
          <p:nvPr/>
        </p:nvPicPr>
        <p:blipFill rotWithShape="1">
          <a:blip r:embed="rId7"/>
          <a:srcRect l="1306" t="6696" r="3048" b="2637"/>
          <a:stretch/>
        </p:blipFill>
        <p:spPr>
          <a:xfrm>
            <a:off x="6165217" y="1301110"/>
            <a:ext cx="1280171" cy="1131619"/>
          </a:xfrm>
          <a:prstGeom prst="rect">
            <a:avLst/>
          </a:prstGeom>
        </p:spPr>
      </p:pic>
      <p:sp>
        <p:nvSpPr>
          <p:cNvPr id="54" name="Rectangle 53">
            <a:extLst>
              <a:ext uri="{FF2B5EF4-FFF2-40B4-BE49-F238E27FC236}">
                <a16:creationId xmlns:a16="http://schemas.microsoft.com/office/drawing/2014/main" id="{7BB57091-78E1-4823-88CD-0EAA9B4C6192}"/>
              </a:ext>
              <a:ext uri="{C183D7F6-B498-43B3-948B-1728B52AA6E4}">
                <adec:decorative xmlns:adec="http://schemas.microsoft.com/office/drawing/2017/decorative" val="1"/>
              </a:ext>
            </a:extLst>
          </p:cNvPr>
          <p:cNvSpPr/>
          <p:nvPr/>
        </p:nvSpPr>
        <p:spPr bwMode="auto">
          <a:xfrm>
            <a:off x="5568191" y="1196458"/>
            <a:ext cx="2456107" cy="130132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descr="example of a matrix">
            <a:extLst>
              <a:ext uri="{FF2B5EF4-FFF2-40B4-BE49-F238E27FC236}">
                <a16:creationId xmlns:a16="http://schemas.microsoft.com/office/drawing/2014/main" id="{65E6BD0D-40E0-4D35-A37C-71A7096FBC4D}"/>
              </a:ext>
            </a:extLst>
          </p:cNvPr>
          <p:cNvGrpSpPr/>
          <p:nvPr/>
        </p:nvGrpSpPr>
        <p:grpSpPr>
          <a:xfrm>
            <a:off x="5568191" y="2796646"/>
            <a:ext cx="2456107" cy="1301324"/>
            <a:chOff x="7424254" y="3728861"/>
            <a:chExt cx="3274809" cy="1735099"/>
          </a:xfrm>
        </p:grpSpPr>
        <p:sp>
          <p:nvSpPr>
            <p:cNvPr id="56" name="Rectangle 55">
              <a:extLst>
                <a:ext uri="{FF2B5EF4-FFF2-40B4-BE49-F238E27FC236}">
                  <a16:creationId xmlns:a16="http://schemas.microsoft.com/office/drawing/2014/main" id="{D2DF9B22-0063-43E6-815D-B5F391334C16}"/>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Table&#10;&#10;Description automatically generated">
              <a:extLst>
                <a:ext uri="{FF2B5EF4-FFF2-40B4-BE49-F238E27FC236}">
                  <a16:creationId xmlns:a16="http://schemas.microsoft.com/office/drawing/2014/main" id="{DB1CF47A-7720-41EC-85E8-7BF3B3E3BCC0}"/>
                </a:ext>
              </a:extLst>
            </p:cNvPr>
            <p:cNvPicPr>
              <a:picLocks noChangeAspect="1"/>
            </p:cNvPicPr>
            <p:nvPr/>
          </p:nvPicPr>
          <p:blipFill>
            <a:blip r:embed="rId8"/>
            <a:stretch>
              <a:fillRect/>
            </a:stretch>
          </p:blipFill>
          <p:spPr>
            <a:xfrm>
              <a:off x="7561515" y="3982332"/>
              <a:ext cx="2946078" cy="1186849"/>
            </a:xfrm>
            <a:prstGeom prst="rect">
              <a:avLst/>
            </a:prstGeom>
          </p:spPr>
        </p:pic>
      </p:grpSp>
    </p:spTree>
    <p:extLst>
      <p:ext uri="{BB962C8B-B14F-4D97-AF65-F5344CB8AC3E}">
        <p14:creationId xmlns:p14="http://schemas.microsoft.com/office/powerpoint/2010/main" val="10689774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613193" y="1708120"/>
            <a:ext cx="892683" cy="892683"/>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234554"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2370605" y="1708120"/>
            <a:ext cx="892683" cy="892683"/>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1991966"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4131611" y="1708120"/>
            <a:ext cx="892683" cy="892683"/>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3749377"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5884284" y="1708120"/>
            <a:ext cx="892683" cy="892683"/>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550678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7641695" y="1708120"/>
            <a:ext cx="892683" cy="892683"/>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726419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Cognitive</a:t>
            </a:r>
          </a:p>
        </p:txBody>
      </p:sp>
    </p:spTree>
    <p:extLst>
      <p:ext uri="{BB962C8B-B14F-4D97-AF65-F5344CB8AC3E}">
        <p14:creationId xmlns:p14="http://schemas.microsoft.com/office/powerpoint/2010/main" val="2134516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What is modern data warehousing?</a:t>
            </a:r>
          </a:p>
        </p:txBody>
      </p:sp>
      <p:sp>
        <p:nvSpPr>
          <p:cNvPr id="9" name="Rectangle 8">
            <a:extLst>
              <a:ext uri="{FF2B5EF4-FFF2-40B4-BE49-F238E27FC236}">
                <a16:creationId xmlns:a16="http://schemas.microsoft.com/office/drawing/2014/main" id="{91C9DF62-3686-4B78-9F5B-7976397370D9}"/>
              </a:ext>
            </a:extLst>
          </p:cNvPr>
          <p:cNvSpPr/>
          <p:nvPr/>
        </p:nvSpPr>
        <p:spPr bwMode="auto">
          <a:xfrm>
            <a:off x="320888"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18" name="Picture 12" descr="Azure Data Factory icon">
            <a:extLst>
              <a:ext uri="{FF2B5EF4-FFF2-40B4-BE49-F238E27FC236}">
                <a16:creationId xmlns:a16="http://schemas.microsoft.com/office/drawing/2014/main" id="{AE1D99A6-789D-4C2C-B989-EE9F7921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6397" y="1552565"/>
            <a:ext cx="443634" cy="381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82BDCB7-E4F9-471D-A6F7-20525ADEBA61}"/>
              </a:ext>
            </a:extLst>
          </p:cNvPr>
          <p:cNvSpPr txBox="1"/>
          <p:nvPr/>
        </p:nvSpPr>
        <p:spPr>
          <a:xfrm>
            <a:off x="971009" y="1552565"/>
            <a:ext cx="1327736" cy="186974"/>
          </a:xfrm>
          <a:prstGeom prst="rect">
            <a:avLst/>
          </a:prstGeom>
          <a:noFill/>
        </p:spPr>
        <p:txBody>
          <a:bodyPr wrap="none" lIns="0" tIns="0" rIns="0" bIns="0" rtlCol="0">
            <a:spAutoFit/>
          </a:bodyPr>
          <a:lstStyle/>
          <a:p>
            <a:pPr>
              <a:lnSpc>
                <a:spcPct val="90000"/>
              </a:lnSpc>
              <a:defRPr/>
            </a:pPr>
            <a:r>
              <a:rPr lang="en-US" sz="1350" dirty="0">
                <a:latin typeface="+mj-lt"/>
              </a:rPr>
              <a:t>Azure Data Factory</a:t>
            </a:r>
          </a:p>
        </p:txBody>
      </p:sp>
      <p:sp>
        <p:nvSpPr>
          <p:cNvPr id="16" name="TextBox 15">
            <a:extLst>
              <a:ext uri="{FF2B5EF4-FFF2-40B4-BE49-F238E27FC236}">
                <a16:creationId xmlns:a16="http://schemas.microsoft.com/office/drawing/2014/main" id="{364627DE-9424-4E96-8FAA-F850F3757202}"/>
              </a:ext>
            </a:extLst>
          </p:cNvPr>
          <p:cNvSpPr txBox="1"/>
          <p:nvPr/>
        </p:nvSpPr>
        <p:spPr>
          <a:xfrm>
            <a:off x="97100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118" name="Picture 117" descr="Azure Databricks icon">
            <a:extLst>
              <a:ext uri="{FF2B5EF4-FFF2-40B4-BE49-F238E27FC236}">
                <a16:creationId xmlns:a16="http://schemas.microsoft.com/office/drawing/2014/main" id="{72BDBFDE-CD28-4299-9B1F-3883AAED23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6397" y="2374286"/>
            <a:ext cx="480860" cy="477140"/>
          </a:xfrm>
          <a:prstGeom prst="rect">
            <a:avLst/>
          </a:prstGeom>
        </p:spPr>
      </p:pic>
      <p:sp>
        <p:nvSpPr>
          <p:cNvPr id="96" name="TextBox 95">
            <a:extLst>
              <a:ext uri="{FF2B5EF4-FFF2-40B4-BE49-F238E27FC236}">
                <a16:creationId xmlns:a16="http://schemas.microsoft.com/office/drawing/2014/main" id="{FAE34495-6D29-44C8-BC47-D55256989F4A}"/>
              </a:ext>
            </a:extLst>
          </p:cNvPr>
          <p:cNvSpPr txBox="1"/>
          <p:nvPr/>
        </p:nvSpPr>
        <p:spPr>
          <a:xfrm>
            <a:off x="971009" y="2374287"/>
            <a:ext cx="1902491" cy="332399"/>
          </a:xfrm>
          <a:prstGeom prst="rect">
            <a:avLst/>
          </a:prstGeom>
          <a:noFill/>
        </p:spPr>
        <p:txBody>
          <a:bodyPr wrap="square" lIns="0" tIns="0" rIns="0" bIns="0" rtlCol="0">
            <a:spAutoFit/>
          </a:bodyPr>
          <a:lstStyle/>
          <a:p>
            <a:pPr>
              <a:lnSpc>
                <a:spcPct val="90000"/>
              </a:lnSpc>
              <a:defRPr/>
            </a:pPr>
            <a:r>
              <a:rPr lang="en-US" sz="1350" dirty="0">
                <a:latin typeface="+mj-lt"/>
              </a:rPr>
              <a:t>Azure Databricks</a:t>
            </a:r>
            <a:br>
              <a:rPr lang="en-US" sz="1350" dirty="0">
                <a:latin typeface="+mj-lt"/>
              </a:rPr>
            </a:br>
            <a:r>
              <a:rPr lang="en-US" sz="1050" dirty="0"/>
              <a:t>(Data prep)</a:t>
            </a:r>
            <a:endParaRPr lang="en-US" sz="1350" dirty="0"/>
          </a:p>
        </p:txBody>
      </p:sp>
      <p:sp>
        <p:nvSpPr>
          <p:cNvPr id="95" name="TextBox 94">
            <a:extLst>
              <a:ext uri="{FF2B5EF4-FFF2-40B4-BE49-F238E27FC236}">
                <a16:creationId xmlns:a16="http://schemas.microsoft.com/office/drawing/2014/main" id="{AAABE285-4F33-4F74-AE16-0BE0FDF78E3C}"/>
              </a:ext>
            </a:extLst>
          </p:cNvPr>
          <p:cNvSpPr txBox="1"/>
          <p:nvPr/>
        </p:nvSpPr>
        <p:spPr>
          <a:xfrm>
            <a:off x="971009" y="2752022"/>
            <a:ext cx="1902491" cy="1384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10x faster than vanilla Spark</a:t>
            </a:r>
          </a:p>
        </p:txBody>
      </p:sp>
      <p:sp>
        <p:nvSpPr>
          <p:cNvPr id="10" name="Rectangle 9">
            <a:extLst>
              <a:ext uri="{FF2B5EF4-FFF2-40B4-BE49-F238E27FC236}">
                <a16:creationId xmlns:a16="http://schemas.microsoft.com/office/drawing/2014/main" id="{BF20C215-CD5A-40A6-B797-7CA5E4A8FA1A}"/>
              </a:ext>
            </a:extLst>
          </p:cNvPr>
          <p:cNvSpPr/>
          <p:nvPr/>
        </p:nvSpPr>
        <p:spPr bwMode="auto">
          <a:xfrm>
            <a:off x="3187475"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0" name="Picture 79" descr="Azure Synapse Analytics logo">
            <a:extLst>
              <a:ext uri="{FF2B5EF4-FFF2-40B4-BE49-F238E27FC236}">
                <a16:creationId xmlns:a16="http://schemas.microsoft.com/office/drawing/2014/main" id="{73748919-49CB-46FE-A7AE-096316A2862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3296061" y="1552565"/>
            <a:ext cx="461552" cy="461552"/>
          </a:xfrm>
          <a:prstGeom prst="rect">
            <a:avLst/>
          </a:prstGeom>
        </p:spPr>
      </p:pic>
      <p:sp>
        <p:nvSpPr>
          <p:cNvPr id="101" name="TextBox 100">
            <a:extLst>
              <a:ext uri="{FF2B5EF4-FFF2-40B4-BE49-F238E27FC236}">
                <a16:creationId xmlns:a16="http://schemas.microsoft.com/office/drawing/2014/main" id="{ED1819DC-8B66-42D8-AB33-13032836E958}"/>
              </a:ext>
            </a:extLst>
          </p:cNvPr>
          <p:cNvSpPr txBox="1"/>
          <p:nvPr/>
        </p:nvSpPr>
        <p:spPr>
          <a:xfrm>
            <a:off x="3840673" y="1552566"/>
            <a:ext cx="1689117" cy="332399"/>
          </a:xfrm>
          <a:prstGeom prst="rect">
            <a:avLst/>
          </a:prstGeom>
          <a:noFill/>
        </p:spPr>
        <p:txBody>
          <a:bodyPr wrap="none" lIns="0" tIns="0" rIns="0" bIns="0" rtlCol="0">
            <a:spAutoFit/>
          </a:bodyPr>
          <a:lstStyle/>
          <a:p>
            <a:pPr>
              <a:lnSpc>
                <a:spcPct val="90000"/>
              </a:lnSpc>
              <a:defRPr/>
            </a:pPr>
            <a:r>
              <a:rPr lang="en-US" sz="1350" dirty="0">
                <a:latin typeface="+mj-lt"/>
              </a:rPr>
              <a:t>Azure Synapse Analytics</a:t>
            </a:r>
          </a:p>
          <a:p>
            <a:pPr>
              <a:lnSpc>
                <a:spcPct val="90000"/>
              </a:lnSpc>
              <a:defRPr/>
            </a:pPr>
            <a:r>
              <a:rPr lang="en-US" sz="1050" dirty="0"/>
              <a:t>(Data Warehouse)</a:t>
            </a:r>
          </a:p>
        </p:txBody>
      </p:sp>
      <p:sp>
        <p:nvSpPr>
          <p:cNvPr id="100" name="TextBox 99">
            <a:extLst>
              <a:ext uri="{FF2B5EF4-FFF2-40B4-BE49-F238E27FC236}">
                <a16:creationId xmlns:a16="http://schemas.microsoft.com/office/drawing/2014/main" id="{5B361566-E995-4410-AF18-8FC63E6008DA}"/>
              </a:ext>
            </a:extLst>
          </p:cNvPr>
          <p:cNvSpPr txBox="1"/>
          <p:nvPr/>
        </p:nvSpPr>
        <p:spPr>
          <a:xfrm>
            <a:off x="3840673" y="19547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14x faster and costs 94% less than other cloud providers</a:t>
            </a:r>
          </a:p>
        </p:txBody>
      </p:sp>
      <p:sp>
        <p:nvSpPr>
          <p:cNvPr id="11" name="Rectangle 10">
            <a:extLst>
              <a:ext uri="{FF2B5EF4-FFF2-40B4-BE49-F238E27FC236}">
                <a16:creationId xmlns:a16="http://schemas.microsoft.com/office/drawing/2014/main" id="{1B9DE060-054C-4D3F-91B9-84176E7315E5}"/>
              </a:ext>
            </a:extLst>
          </p:cNvPr>
          <p:cNvSpPr/>
          <p:nvPr/>
        </p:nvSpPr>
        <p:spPr bwMode="auto">
          <a:xfrm>
            <a:off x="6054063"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49" name="Freeform: Shape 48" descr="Power BI logo">
            <a:extLst>
              <a:ext uri="{FF2B5EF4-FFF2-40B4-BE49-F238E27FC236}">
                <a16:creationId xmlns:a16="http://schemas.microsoft.com/office/drawing/2014/main" id="{3B01E70E-5E1D-4855-85DB-8C70395F32F8}"/>
              </a:ext>
              <a:ext uri="{C183D7F6-B498-43B3-948B-1728B52AA6E4}">
                <adec:decorative xmlns:adec="http://schemas.microsoft.com/office/drawing/2017/decorative" val="0"/>
              </a:ext>
            </a:extLst>
          </p:cNvPr>
          <p:cNvSpPr>
            <a:spLocks noChangeAspect="1"/>
          </p:cNvSpPr>
          <p:nvPr/>
        </p:nvSpPr>
        <p:spPr bwMode="auto">
          <a:xfrm flipV="1">
            <a:off x="6171967" y="1552564"/>
            <a:ext cx="453740" cy="33797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D8699A43-DE62-44A3-B7F4-06B39B44A5D9}"/>
              </a:ext>
            </a:extLst>
          </p:cNvPr>
          <p:cNvSpPr txBox="1"/>
          <p:nvPr/>
        </p:nvSpPr>
        <p:spPr>
          <a:xfrm>
            <a:off x="6716579" y="1552565"/>
            <a:ext cx="622671" cy="186974"/>
          </a:xfrm>
          <a:prstGeom prst="rect">
            <a:avLst/>
          </a:prstGeom>
          <a:noFill/>
        </p:spPr>
        <p:txBody>
          <a:bodyPr wrap="none" lIns="0" tIns="0" rIns="0" bIns="0" rtlCol="0">
            <a:spAutoFit/>
          </a:bodyPr>
          <a:lstStyle/>
          <a:p>
            <a:pPr>
              <a:lnSpc>
                <a:spcPct val="90000"/>
              </a:lnSpc>
              <a:defRPr/>
            </a:pPr>
            <a:r>
              <a:rPr lang="en-US" sz="1350" dirty="0">
                <a:latin typeface="+mj-lt"/>
              </a:rPr>
              <a:t>Power BI</a:t>
            </a:r>
          </a:p>
        </p:txBody>
      </p:sp>
      <p:sp>
        <p:nvSpPr>
          <p:cNvPr id="106" name="TextBox 105">
            <a:extLst>
              <a:ext uri="{FF2B5EF4-FFF2-40B4-BE49-F238E27FC236}">
                <a16:creationId xmlns:a16="http://schemas.microsoft.com/office/drawing/2014/main" id="{709FBB6D-C06B-4859-901F-946A9CDEBC06}"/>
              </a:ext>
            </a:extLst>
          </p:cNvPr>
          <p:cNvSpPr txBox="1"/>
          <p:nvPr/>
        </p:nvSpPr>
        <p:spPr>
          <a:xfrm>
            <a:off x="671657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Leader in the Magic Quadrant for Business Intelligence and Analytics Platforms*</a:t>
            </a:r>
          </a:p>
        </p:txBody>
      </p:sp>
      <p:sp>
        <p:nvSpPr>
          <p:cNvPr id="12" name="Rectangle 11">
            <a:extLst>
              <a:ext uri="{FF2B5EF4-FFF2-40B4-BE49-F238E27FC236}">
                <a16:creationId xmlns:a16="http://schemas.microsoft.com/office/drawing/2014/main" id="{81A75B52-B8C7-4233-AEA8-5FAD4C519DB5}"/>
              </a:ext>
            </a:extLst>
          </p:cNvPr>
          <p:cNvSpPr/>
          <p:nvPr/>
        </p:nvSpPr>
        <p:spPr bwMode="auto">
          <a:xfrm>
            <a:off x="314325" y="3166256"/>
            <a:ext cx="8515350" cy="9771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115" name="Graphic 114" descr="Azure Data Lake Storage icon">
            <a:extLst>
              <a:ext uri="{FF2B5EF4-FFF2-40B4-BE49-F238E27FC236}">
                <a16:creationId xmlns:a16="http://schemas.microsoft.com/office/drawing/2014/main" id="{1DD14991-57DA-45DD-B764-7A45BCDAB43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560" b="8560"/>
          <a:stretch/>
        </p:blipFill>
        <p:spPr>
          <a:xfrm>
            <a:off x="3276200" y="3559876"/>
            <a:ext cx="481413" cy="398996"/>
          </a:xfrm>
          <a:prstGeom prst="rect">
            <a:avLst/>
          </a:prstGeom>
        </p:spPr>
      </p:pic>
      <p:sp>
        <p:nvSpPr>
          <p:cNvPr id="113" name="TextBox 112">
            <a:extLst>
              <a:ext uri="{FF2B5EF4-FFF2-40B4-BE49-F238E27FC236}">
                <a16:creationId xmlns:a16="http://schemas.microsoft.com/office/drawing/2014/main" id="{2D18F233-68C6-47C8-9C76-EEAA2A2FC245}"/>
              </a:ext>
            </a:extLst>
          </p:cNvPr>
          <p:cNvSpPr txBox="1"/>
          <p:nvPr/>
        </p:nvSpPr>
        <p:spPr>
          <a:xfrm>
            <a:off x="3840673" y="35598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2" name="TextBox 111">
            <a:extLst>
              <a:ext uri="{FF2B5EF4-FFF2-40B4-BE49-F238E27FC236}">
                <a16:creationId xmlns:a16="http://schemas.microsoft.com/office/drawing/2014/main" id="{1C29DB20-377F-43A7-8287-A4E6D411E78A}"/>
              </a:ext>
            </a:extLst>
          </p:cNvPr>
          <p:cNvSpPr txBox="1"/>
          <p:nvPr/>
        </p:nvSpPr>
        <p:spPr>
          <a:xfrm>
            <a:off x="3840673" y="37906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1281356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Combine batch and stream processing</a:t>
            </a:r>
          </a:p>
        </p:txBody>
      </p:sp>
      <p:grpSp>
        <p:nvGrpSpPr>
          <p:cNvPr id="20" name="Group 19" descr="Diagram showing how Logs, Media, Files and Business/custom apps are processed through modern data warehouse">
            <a:extLst>
              <a:ext uri="{FF2B5EF4-FFF2-40B4-BE49-F238E27FC236}">
                <a16:creationId xmlns:a16="http://schemas.microsoft.com/office/drawing/2014/main" id="{D9A82555-4570-405E-90B9-798C05CC8568}"/>
              </a:ext>
            </a:extLst>
          </p:cNvPr>
          <p:cNvGrpSpPr/>
          <p:nvPr/>
        </p:nvGrpSpPr>
        <p:grpSpPr>
          <a:xfrm>
            <a:off x="314154" y="1092994"/>
            <a:ext cx="8517997" cy="3050381"/>
            <a:chOff x="418872" y="1457325"/>
            <a:chExt cx="11357329" cy="4067175"/>
          </a:xfrm>
        </p:grpSpPr>
        <p:sp>
          <p:nvSpPr>
            <p:cNvPr id="110" name="Rectangle 109">
              <a:extLst>
                <a:ext uri="{FF2B5EF4-FFF2-40B4-BE49-F238E27FC236}">
                  <a16:creationId xmlns:a16="http://schemas.microsoft.com/office/drawing/2014/main" id="{631FC9B8-4865-4AC3-B70F-FC9D8768CFD8}"/>
                </a:ext>
                <a:ext uri="{C183D7F6-B498-43B3-948B-1728B52AA6E4}">
                  <adec:decorative xmlns:adec="http://schemas.microsoft.com/office/drawing/2017/decorative" val="1"/>
                </a:ext>
              </a:extLst>
            </p:cNvPr>
            <p:cNvSpPr/>
            <p:nvPr/>
          </p:nvSpPr>
          <p:spPr>
            <a:xfrm>
              <a:off x="418872" y="1457325"/>
              <a:ext cx="1680516" cy="4067175"/>
            </a:xfrm>
            <a:prstGeom prst="rect">
              <a:avLst/>
            </a:prstGeom>
            <a:ln w="1905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latin typeface="Segoe UI"/>
              </a:endParaRPr>
            </a:p>
          </p:txBody>
        </p:sp>
        <p:pic>
          <p:nvPicPr>
            <p:cNvPr id="192" name="Picture 191" descr="Icon of a document">
              <a:extLst>
                <a:ext uri="{FF2B5EF4-FFF2-40B4-BE49-F238E27FC236}">
                  <a16:creationId xmlns:a16="http://schemas.microsoft.com/office/drawing/2014/main" id="{649BBA0C-EEE2-4FCF-B7AC-7534FA1CA9F6}"/>
                </a:ext>
              </a:extLst>
            </p:cNvPr>
            <p:cNvPicPr>
              <a:picLocks noChangeAspect="1"/>
            </p:cNvPicPr>
            <p:nvPr/>
          </p:nvPicPr>
          <p:blipFill>
            <a:blip r:embed="rId3"/>
            <a:stretch>
              <a:fillRect/>
            </a:stretch>
          </p:blipFill>
          <p:spPr>
            <a:xfrm>
              <a:off x="549430" y="1510128"/>
              <a:ext cx="604314" cy="604314"/>
            </a:xfrm>
            <a:prstGeom prst="rect">
              <a:avLst/>
            </a:prstGeom>
          </p:spPr>
        </p:pic>
        <p:sp>
          <p:nvSpPr>
            <p:cNvPr id="106" name="TextBox 105">
              <a:extLst>
                <a:ext uri="{FF2B5EF4-FFF2-40B4-BE49-F238E27FC236}">
                  <a16:creationId xmlns:a16="http://schemas.microsoft.com/office/drawing/2014/main" id="{A2AD213B-1EEA-43A3-9DB9-4BE86FCB0B43}"/>
                </a:ext>
              </a:extLst>
            </p:cNvPr>
            <p:cNvSpPr txBox="1"/>
            <p:nvPr/>
          </p:nvSpPr>
          <p:spPr>
            <a:xfrm>
              <a:off x="525451" y="2162888"/>
              <a:ext cx="1460092"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Logs (unstructured)</a:t>
              </a:r>
            </a:p>
          </p:txBody>
        </p:sp>
        <p:pic>
          <p:nvPicPr>
            <p:cNvPr id="194" name="Picture 193" descr="Icon of a scenery of mountain and moon&#10;representing photography">
              <a:extLst>
                <a:ext uri="{FF2B5EF4-FFF2-40B4-BE49-F238E27FC236}">
                  <a16:creationId xmlns:a16="http://schemas.microsoft.com/office/drawing/2014/main" id="{47C79336-0403-40C3-8BE8-56FB54DC4CAC}"/>
                </a:ext>
              </a:extLst>
            </p:cNvPr>
            <p:cNvPicPr>
              <a:picLocks noChangeAspect="1"/>
            </p:cNvPicPr>
            <p:nvPr/>
          </p:nvPicPr>
          <p:blipFill>
            <a:blip r:embed="rId4"/>
            <a:stretch>
              <a:fillRect/>
            </a:stretch>
          </p:blipFill>
          <p:spPr>
            <a:xfrm>
              <a:off x="549430" y="2529536"/>
              <a:ext cx="604314" cy="604314"/>
            </a:xfrm>
            <a:prstGeom prst="rect">
              <a:avLst/>
            </a:prstGeom>
          </p:spPr>
        </p:pic>
        <p:sp>
          <p:nvSpPr>
            <p:cNvPr id="107" name="TextBox 106">
              <a:extLst>
                <a:ext uri="{FF2B5EF4-FFF2-40B4-BE49-F238E27FC236}">
                  <a16:creationId xmlns:a16="http://schemas.microsoft.com/office/drawing/2014/main" id="{C244C5DC-966E-4AF7-9169-369874C384E9}"/>
                </a:ext>
              </a:extLst>
            </p:cNvPr>
            <p:cNvSpPr txBox="1"/>
            <p:nvPr/>
          </p:nvSpPr>
          <p:spPr>
            <a:xfrm>
              <a:off x="525452" y="3154134"/>
              <a:ext cx="1491119"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Media (unstructured)</a:t>
              </a:r>
            </a:p>
          </p:txBody>
        </p:sp>
        <p:pic>
          <p:nvPicPr>
            <p:cNvPr id="196" name="Picture 195" descr="Icon of books stacked together">
              <a:extLst>
                <a:ext uri="{FF2B5EF4-FFF2-40B4-BE49-F238E27FC236}">
                  <a16:creationId xmlns:a16="http://schemas.microsoft.com/office/drawing/2014/main" id="{A46ABBAF-E144-4D58-ABCC-8FCDF89FD952}"/>
                </a:ext>
              </a:extLst>
            </p:cNvPr>
            <p:cNvPicPr>
              <a:picLocks noChangeAspect="1"/>
            </p:cNvPicPr>
            <p:nvPr/>
          </p:nvPicPr>
          <p:blipFill>
            <a:blip r:embed="rId5"/>
            <a:stretch>
              <a:fillRect/>
            </a:stretch>
          </p:blipFill>
          <p:spPr>
            <a:xfrm>
              <a:off x="549430" y="3509658"/>
              <a:ext cx="604314" cy="604314"/>
            </a:xfrm>
            <a:prstGeom prst="rect">
              <a:avLst/>
            </a:prstGeom>
          </p:spPr>
        </p:pic>
        <p:sp>
          <p:nvSpPr>
            <p:cNvPr id="108" name="TextBox 107">
              <a:extLst>
                <a:ext uri="{FF2B5EF4-FFF2-40B4-BE49-F238E27FC236}">
                  <a16:creationId xmlns:a16="http://schemas.microsoft.com/office/drawing/2014/main" id="{9730AE20-D496-4EB5-B7E3-E3ABB7EA1C48}"/>
                </a:ext>
              </a:extLst>
            </p:cNvPr>
            <p:cNvSpPr txBox="1"/>
            <p:nvPr/>
          </p:nvSpPr>
          <p:spPr>
            <a:xfrm>
              <a:off x="525449" y="4145040"/>
              <a:ext cx="1391107"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Files (unstructured)</a:t>
              </a:r>
            </a:p>
          </p:txBody>
        </p:sp>
        <p:pic>
          <p:nvPicPr>
            <p:cNvPr id="198" name="Picture 197" descr="Icon of a webpage showing six squares">
              <a:extLst>
                <a:ext uri="{FF2B5EF4-FFF2-40B4-BE49-F238E27FC236}">
                  <a16:creationId xmlns:a16="http://schemas.microsoft.com/office/drawing/2014/main" id="{AB90A2CA-044B-40B9-BFE6-2C8D8FBA18D7}"/>
                </a:ext>
              </a:extLst>
            </p:cNvPr>
            <p:cNvPicPr>
              <a:picLocks noChangeAspect="1"/>
            </p:cNvPicPr>
            <p:nvPr/>
          </p:nvPicPr>
          <p:blipFill>
            <a:blip r:embed="rId6"/>
            <a:stretch>
              <a:fillRect/>
            </a:stretch>
          </p:blipFill>
          <p:spPr>
            <a:xfrm>
              <a:off x="549430" y="4500563"/>
              <a:ext cx="604314" cy="604314"/>
            </a:xfrm>
            <a:prstGeom prst="rect">
              <a:avLst/>
            </a:prstGeom>
          </p:spPr>
        </p:pic>
        <p:sp>
          <p:nvSpPr>
            <p:cNvPr id="109" name="TextBox 108">
              <a:extLst>
                <a:ext uri="{FF2B5EF4-FFF2-40B4-BE49-F238E27FC236}">
                  <a16:creationId xmlns:a16="http://schemas.microsoft.com/office/drawing/2014/main" id="{99F032E8-12CC-4575-81A2-3027A1C78974}"/>
                </a:ext>
              </a:extLst>
            </p:cNvPr>
            <p:cNvSpPr txBox="1"/>
            <p:nvPr/>
          </p:nvSpPr>
          <p:spPr>
            <a:xfrm>
              <a:off x="525449" y="5128965"/>
              <a:ext cx="1391107" cy="332399"/>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Business/custom apps (structured)</a:t>
              </a:r>
            </a:p>
          </p:txBody>
        </p:sp>
        <p:cxnSp>
          <p:nvCxnSpPr>
            <p:cNvPr id="136" name="Straight Arrow Connector 135" descr="Arrow pointing right">
              <a:extLst>
                <a:ext uri="{FF2B5EF4-FFF2-40B4-BE49-F238E27FC236}">
                  <a16:creationId xmlns:a16="http://schemas.microsoft.com/office/drawing/2014/main" id="{B834FD2A-461F-4876-B4F4-AC8C641A86EA}"/>
                </a:ext>
                <a:ext uri="{C183D7F6-B498-43B3-948B-1728B52AA6E4}">
                  <adec:decorative xmlns:adec="http://schemas.microsoft.com/office/drawing/2017/decorative" val="0"/>
                </a:ext>
              </a:extLst>
            </p:cNvPr>
            <p:cNvCxnSpPr>
              <a:cxnSpLocks/>
            </p:cNvCxnSpPr>
            <p:nvPr/>
          </p:nvCxnSpPr>
          <p:spPr>
            <a:xfrm>
              <a:off x="2099387" y="2246869"/>
              <a:ext cx="278685"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sp>
          <p:nvSpPr>
            <p:cNvPr id="50" name="Freeform: Shape 49">
              <a:extLst>
                <a:ext uri="{FF2B5EF4-FFF2-40B4-BE49-F238E27FC236}">
                  <a16:creationId xmlns:a16="http://schemas.microsoft.com/office/drawing/2014/main" id="{2FB76C64-053E-4C28-9F96-484B3703B074}"/>
                </a:ext>
              </a:extLst>
            </p:cNvPr>
            <p:cNvSpPr/>
            <p:nvPr/>
          </p:nvSpPr>
          <p:spPr bwMode="auto">
            <a:xfrm>
              <a:off x="238531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2061 h 2683752"/>
                <a:gd name="connsiteX3" fmla="*/ 3017539 w 3050538"/>
                <a:gd name="connsiteY3" fmla="*/ 1152304 h 2683752"/>
                <a:gd name="connsiteX4" fmla="*/ 2891882 w 3050538"/>
                <a:gd name="connsiteY4" fmla="*/ 1341876 h 2683752"/>
                <a:gd name="connsiteX5" fmla="*/ 3017539 w 3050538"/>
                <a:gd name="connsiteY5" fmla="*/ 1531448 h 2683752"/>
                <a:gd name="connsiteX6" fmla="*/ 3050538 w 3050538"/>
                <a:gd name="connsiteY6" fmla="*/ 1541692 h 2683752"/>
                <a:gd name="connsiteX7" fmla="*/ 3050538 w 3050538"/>
                <a:gd name="connsiteY7" fmla="*/ 2683752 h 2683752"/>
                <a:gd name="connsiteX8" fmla="*/ 1644552 w 3050538"/>
                <a:gd name="connsiteY8" fmla="*/ 2683752 h 2683752"/>
                <a:gd name="connsiteX9" fmla="*/ 1642282 w 3050538"/>
                <a:gd name="connsiteY9" fmla="*/ 2676439 h 2683752"/>
                <a:gd name="connsiteX10" fmla="*/ 1452710 w 3050538"/>
                <a:gd name="connsiteY10" fmla="*/ 2550782 h 2683752"/>
                <a:gd name="connsiteX11" fmla="*/ 1263138 w 3050538"/>
                <a:gd name="connsiteY11" fmla="*/ 2676439 h 2683752"/>
                <a:gd name="connsiteX12" fmla="*/ 1260868 w 3050538"/>
                <a:gd name="connsiteY12" fmla="*/ 2683752 h 2683752"/>
                <a:gd name="connsiteX13" fmla="*/ 0 w 3050538"/>
                <a:gd name="connsiteY13" fmla="*/ 268375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0538" h="2683752">
                  <a:moveTo>
                    <a:pt x="0" y="0"/>
                  </a:moveTo>
                  <a:lnTo>
                    <a:pt x="3050538" y="0"/>
                  </a:lnTo>
                  <a:lnTo>
                    <a:pt x="3050538" y="1142061"/>
                  </a:lnTo>
                  <a:lnTo>
                    <a:pt x="3017539" y="1152304"/>
                  </a:lnTo>
                  <a:cubicBezTo>
                    <a:pt x="2943696" y="1183537"/>
                    <a:pt x="2891882" y="1256656"/>
                    <a:pt x="2891882" y="1341876"/>
                  </a:cubicBezTo>
                  <a:cubicBezTo>
                    <a:pt x="2891882" y="1427096"/>
                    <a:pt x="2943696" y="1500215"/>
                    <a:pt x="3017539" y="1531448"/>
                  </a:cubicBezTo>
                  <a:lnTo>
                    <a:pt x="3050538" y="1541692"/>
                  </a:lnTo>
                  <a:lnTo>
                    <a:pt x="3050538" y="2683752"/>
                  </a:lnTo>
                  <a:lnTo>
                    <a:pt x="1644552" y="2683752"/>
                  </a:lnTo>
                  <a:lnTo>
                    <a:pt x="1642282" y="2676439"/>
                  </a:lnTo>
                  <a:cubicBezTo>
                    <a:pt x="1611049" y="2602596"/>
                    <a:pt x="1537930" y="2550782"/>
                    <a:pt x="1452710" y="2550782"/>
                  </a:cubicBezTo>
                  <a:cubicBezTo>
                    <a:pt x="1367490" y="2550782"/>
                    <a:pt x="1294371" y="2602596"/>
                    <a:pt x="1263138" y="2676439"/>
                  </a:cubicBezTo>
                  <a:lnTo>
                    <a:pt x="1260868" y="2683752"/>
                  </a:lnTo>
                  <a:lnTo>
                    <a:pt x="0" y="268375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79" name="Picture 12" descr="Azure Data Factory icon">
              <a:extLst>
                <a:ext uri="{FF2B5EF4-FFF2-40B4-BE49-F238E27FC236}">
                  <a16:creationId xmlns:a16="http://schemas.microsoft.com/office/drawing/2014/main" id="{724A252F-66C1-4359-AA5A-D048BB7633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583011" y="1964639"/>
              <a:ext cx="527196" cy="42157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7E213D0-688D-421A-B15A-6CC6718BA06E}"/>
                </a:ext>
              </a:extLst>
            </p:cNvPr>
            <p:cNvSpPr txBox="1"/>
            <p:nvPr/>
          </p:nvSpPr>
          <p:spPr>
            <a:xfrm>
              <a:off x="3262951" y="1964638"/>
              <a:ext cx="1571371" cy="221599"/>
            </a:xfrm>
            <a:prstGeom prst="rect">
              <a:avLst/>
            </a:prstGeom>
            <a:noFill/>
          </p:spPr>
          <p:txBody>
            <a:bodyPr wrap="none" lIns="0" tIns="0" rIns="0" bIns="0" rtlCol="0">
              <a:spAutoFit/>
            </a:bodyPr>
            <a:lstStyle/>
            <a:p>
              <a:pPr>
                <a:lnSpc>
                  <a:spcPct val="90000"/>
                </a:lnSpc>
                <a:defRPr/>
              </a:pPr>
              <a:r>
                <a:rPr lang="en-US" sz="1200" dirty="0">
                  <a:latin typeface="+mj-lt"/>
                </a:rPr>
                <a:t>Azure Data Factory</a:t>
              </a:r>
            </a:p>
          </p:txBody>
        </p:sp>
        <p:sp>
          <p:nvSpPr>
            <p:cNvPr id="80" name="TextBox 79">
              <a:extLst>
                <a:ext uri="{FF2B5EF4-FFF2-40B4-BE49-F238E27FC236}">
                  <a16:creationId xmlns:a16="http://schemas.microsoft.com/office/drawing/2014/main" id="{D0CF1CF1-2185-4CBE-93F1-33C764AE4DD6}"/>
                </a:ext>
              </a:extLst>
            </p:cNvPr>
            <p:cNvSpPr txBox="1"/>
            <p:nvPr/>
          </p:nvSpPr>
          <p:spPr>
            <a:xfrm>
              <a:off x="3262951" y="2244012"/>
              <a:ext cx="1959452"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205" name="Picture 204" descr="Azure Databricks icon">
              <a:extLst>
                <a:ext uri="{FF2B5EF4-FFF2-40B4-BE49-F238E27FC236}">
                  <a16:creationId xmlns:a16="http://schemas.microsoft.com/office/drawing/2014/main" id="{1E17CA44-1FF7-4677-BAAD-7510D5A8E3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78281" y="3053632"/>
              <a:ext cx="571433" cy="526707"/>
            </a:xfrm>
            <a:prstGeom prst="rect">
              <a:avLst/>
            </a:prstGeom>
          </p:spPr>
        </p:pic>
        <p:sp>
          <p:nvSpPr>
            <p:cNvPr id="86" name="TextBox 85">
              <a:extLst>
                <a:ext uri="{FF2B5EF4-FFF2-40B4-BE49-F238E27FC236}">
                  <a16:creationId xmlns:a16="http://schemas.microsoft.com/office/drawing/2014/main" id="{13A1E94C-FBC4-4062-A20E-9A862642E069}"/>
                </a:ext>
              </a:extLst>
            </p:cNvPr>
            <p:cNvSpPr txBox="1"/>
            <p:nvPr/>
          </p:nvSpPr>
          <p:spPr>
            <a:xfrm>
              <a:off x="3262951" y="3053632"/>
              <a:ext cx="1989007" cy="387799"/>
            </a:xfrm>
            <a:prstGeom prst="rect">
              <a:avLst/>
            </a:prstGeom>
            <a:noFill/>
          </p:spPr>
          <p:txBody>
            <a:bodyPr wrap="square" lIns="0" tIns="0" rIns="0" bIns="0" rtlCol="0">
              <a:spAutoFit/>
            </a:bodyPr>
            <a:lstStyle/>
            <a:p>
              <a:pPr>
                <a:lnSpc>
                  <a:spcPct val="90000"/>
                </a:lnSpc>
                <a:defRPr/>
              </a:pPr>
              <a:r>
                <a:rPr lang="en-US" sz="1200" dirty="0">
                  <a:latin typeface="+mj-lt"/>
                </a:rPr>
                <a:t>Azure Databricks</a:t>
              </a:r>
              <a:br>
                <a:rPr lang="en-US" sz="1200" dirty="0">
                  <a:latin typeface="+mj-lt"/>
                </a:rPr>
              </a:br>
              <a:r>
                <a:rPr lang="en-US" sz="900" dirty="0"/>
                <a:t>(Data prep)</a:t>
              </a:r>
              <a:endParaRPr lang="en-US" sz="1200" dirty="0"/>
            </a:p>
          </p:txBody>
        </p:sp>
        <p:sp>
          <p:nvSpPr>
            <p:cNvPr id="85" name="TextBox 84">
              <a:extLst>
                <a:ext uri="{FF2B5EF4-FFF2-40B4-BE49-F238E27FC236}">
                  <a16:creationId xmlns:a16="http://schemas.microsoft.com/office/drawing/2014/main" id="{1E8CDB98-9046-45EB-BB85-E87D50A8C67F}"/>
                </a:ext>
              </a:extLst>
            </p:cNvPr>
            <p:cNvSpPr txBox="1"/>
            <p:nvPr/>
          </p:nvSpPr>
          <p:spPr>
            <a:xfrm>
              <a:off x="3262951" y="3514421"/>
              <a:ext cx="1842451" cy="369332"/>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10x faster than vanilla Spark</a:t>
              </a:r>
            </a:p>
          </p:txBody>
        </p:sp>
        <p:pic>
          <p:nvPicPr>
            <p:cNvPr id="87" name="Picture 86" descr="Arrow pointing from Ingest &amp; Prep towards Model &amp; Serve">
              <a:extLst>
                <a:ext uri="{FF2B5EF4-FFF2-40B4-BE49-F238E27FC236}">
                  <a16:creationId xmlns:a16="http://schemas.microsoft.com/office/drawing/2014/main" id="{7F7C7FE6-6A13-410C-8940-74EA0F558CBE}"/>
                </a:ext>
              </a:extLst>
            </p:cNvPr>
            <p:cNvPicPr>
              <a:picLocks noChangeAspect="1"/>
            </p:cNvPicPr>
            <p:nvPr/>
          </p:nvPicPr>
          <p:blipFill>
            <a:blip r:embed="rId9"/>
            <a:stretch>
              <a:fillRect/>
            </a:stretch>
          </p:blipFill>
          <p:spPr>
            <a:xfrm>
              <a:off x="5277038" y="2602837"/>
              <a:ext cx="413004" cy="413004"/>
            </a:xfrm>
            <a:prstGeom prst="rect">
              <a:avLst/>
            </a:prstGeom>
          </p:spPr>
        </p:pic>
        <p:sp>
          <p:nvSpPr>
            <p:cNvPr id="64" name="Freeform: Shape 63">
              <a:extLst>
                <a:ext uri="{FF2B5EF4-FFF2-40B4-BE49-F238E27FC236}">
                  <a16:creationId xmlns:a16="http://schemas.microsoft.com/office/drawing/2014/main" id="{6849EE8E-8051-4124-A532-29C915AE0598}"/>
                </a:ext>
              </a:extLst>
            </p:cNvPr>
            <p:cNvSpPr/>
            <p:nvPr/>
          </p:nvSpPr>
          <p:spPr bwMode="auto">
            <a:xfrm>
              <a:off x="5550217"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6832 h 2683752"/>
                <a:gd name="connsiteX3" fmla="*/ 3032909 w 3050538"/>
                <a:gd name="connsiteY3" fmla="*/ 1152304 h 2683752"/>
                <a:gd name="connsiteX4" fmla="*/ 2907252 w 3050538"/>
                <a:gd name="connsiteY4" fmla="*/ 1341876 h 2683752"/>
                <a:gd name="connsiteX5" fmla="*/ 3032909 w 3050538"/>
                <a:gd name="connsiteY5" fmla="*/ 1531448 h 2683752"/>
                <a:gd name="connsiteX6" fmla="*/ 3050538 w 3050538"/>
                <a:gd name="connsiteY6" fmla="*/ 1536920 h 2683752"/>
                <a:gd name="connsiteX7" fmla="*/ 3050538 w 3050538"/>
                <a:gd name="connsiteY7" fmla="*/ 2683752 h 2683752"/>
                <a:gd name="connsiteX8" fmla="*/ 1724716 w 3050538"/>
                <a:gd name="connsiteY8" fmla="*/ 2683752 h 2683752"/>
                <a:gd name="connsiteX9" fmla="*/ 1714841 w 3050538"/>
                <a:gd name="connsiteY9" fmla="*/ 2651942 h 2683752"/>
                <a:gd name="connsiteX10" fmla="*/ 1525269 w 3050538"/>
                <a:gd name="connsiteY10" fmla="*/ 2526285 h 2683752"/>
                <a:gd name="connsiteX11" fmla="*/ 1335697 w 3050538"/>
                <a:gd name="connsiteY11" fmla="*/ 2651942 h 2683752"/>
                <a:gd name="connsiteX12" fmla="*/ 1325823 w 3050538"/>
                <a:gd name="connsiteY12" fmla="*/ 2683752 h 2683752"/>
                <a:gd name="connsiteX13" fmla="*/ 0 w 3050538"/>
                <a:gd name="connsiteY13" fmla="*/ 2683752 h 2683752"/>
                <a:gd name="connsiteX14" fmla="*/ 0 w 3050538"/>
                <a:gd name="connsiteY14" fmla="*/ 1533785 h 2683752"/>
                <a:gd name="connsiteX15" fmla="*/ 7530 w 3050538"/>
                <a:gd name="connsiteY15" fmla="*/ 1531448 h 2683752"/>
                <a:gd name="connsiteX16" fmla="*/ 133186 w 3050538"/>
                <a:gd name="connsiteY16" fmla="*/ 1341876 h 2683752"/>
                <a:gd name="connsiteX17" fmla="*/ 7530 w 3050538"/>
                <a:gd name="connsiteY17" fmla="*/ 1152304 h 2683752"/>
                <a:gd name="connsiteX18" fmla="*/ 0 w 3050538"/>
                <a:gd name="connsiteY18" fmla="*/ 1149967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0538" h="2683752">
                  <a:moveTo>
                    <a:pt x="0" y="0"/>
                  </a:moveTo>
                  <a:lnTo>
                    <a:pt x="3050538" y="0"/>
                  </a:lnTo>
                  <a:lnTo>
                    <a:pt x="3050538" y="1146832"/>
                  </a:lnTo>
                  <a:lnTo>
                    <a:pt x="3032909" y="1152304"/>
                  </a:lnTo>
                  <a:cubicBezTo>
                    <a:pt x="2959066" y="1183537"/>
                    <a:pt x="2907252" y="1256656"/>
                    <a:pt x="2907252" y="1341876"/>
                  </a:cubicBezTo>
                  <a:cubicBezTo>
                    <a:pt x="2907252" y="1427096"/>
                    <a:pt x="2959066" y="1500215"/>
                    <a:pt x="3032909" y="1531448"/>
                  </a:cubicBezTo>
                  <a:lnTo>
                    <a:pt x="3050538" y="1536920"/>
                  </a:lnTo>
                  <a:lnTo>
                    <a:pt x="3050538" y="2683752"/>
                  </a:lnTo>
                  <a:lnTo>
                    <a:pt x="1724716" y="2683752"/>
                  </a:lnTo>
                  <a:lnTo>
                    <a:pt x="1714841" y="2651942"/>
                  </a:lnTo>
                  <a:cubicBezTo>
                    <a:pt x="1683608" y="2578099"/>
                    <a:pt x="1610490" y="2526285"/>
                    <a:pt x="1525269" y="2526285"/>
                  </a:cubicBezTo>
                  <a:cubicBezTo>
                    <a:pt x="1440049" y="2526285"/>
                    <a:pt x="1366930" y="2578099"/>
                    <a:pt x="1335697" y="2651942"/>
                  </a:cubicBezTo>
                  <a:lnTo>
                    <a:pt x="1325823" y="2683752"/>
                  </a:lnTo>
                  <a:lnTo>
                    <a:pt x="0" y="2683752"/>
                  </a:lnTo>
                  <a:lnTo>
                    <a:pt x="0" y="1533785"/>
                  </a:lnTo>
                  <a:lnTo>
                    <a:pt x="7530" y="1531448"/>
                  </a:lnTo>
                  <a:cubicBezTo>
                    <a:pt x="81373" y="1500215"/>
                    <a:pt x="133186" y="1427096"/>
                    <a:pt x="133186" y="1341876"/>
                  </a:cubicBezTo>
                  <a:cubicBezTo>
                    <a:pt x="133186" y="1256656"/>
                    <a:pt x="81373" y="1183537"/>
                    <a:pt x="7530" y="1152304"/>
                  </a:cubicBezTo>
                  <a:lnTo>
                    <a:pt x="0" y="1149967"/>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8" name="Picture 87" descr="Azure Synapse Analytics logo">
              <a:extLst>
                <a:ext uri="{FF2B5EF4-FFF2-40B4-BE49-F238E27FC236}">
                  <a16:creationId xmlns:a16="http://schemas.microsoft.com/office/drawing/2014/main" id="{A86FE76F-1C7E-4656-8820-2079A54983FD}"/>
                </a:ext>
                <a:ext uri="{C183D7F6-B498-43B3-948B-1728B52AA6E4}">
                  <adec:decorative xmlns:adec="http://schemas.microsoft.com/office/drawing/2017/decorative" val="0"/>
                </a:ext>
              </a:extLst>
            </p:cNvPr>
            <p:cNvPicPr>
              <a:picLocks noChangeAspect="1"/>
            </p:cNvPicPr>
            <p:nvPr/>
          </p:nvPicPr>
          <p:blipFill>
            <a:blip r:embed="rId10"/>
            <a:stretch>
              <a:fillRect/>
            </a:stretch>
          </p:blipFill>
          <p:spPr>
            <a:xfrm>
              <a:off x="5803074" y="1964639"/>
              <a:ext cx="510415" cy="509500"/>
            </a:xfrm>
            <a:prstGeom prst="rect">
              <a:avLst/>
            </a:prstGeom>
          </p:spPr>
        </p:pic>
        <p:sp>
          <p:nvSpPr>
            <p:cNvPr id="91" name="TextBox 90">
              <a:extLst>
                <a:ext uri="{FF2B5EF4-FFF2-40B4-BE49-F238E27FC236}">
                  <a16:creationId xmlns:a16="http://schemas.microsoft.com/office/drawing/2014/main" id="{53270349-92E1-45A1-BD09-DE21483E8012}"/>
                </a:ext>
              </a:extLst>
            </p:cNvPr>
            <p:cNvSpPr txBox="1"/>
            <p:nvPr/>
          </p:nvSpPr>
          <p:spPr>
            <a:xfrm>
              <a:off x="6419684" y="1964638"/>
              <a:ext cx="2035731" cy="387799"/>
            </a:xfrm>
            <a:prstGeom prst="rect">
              <a:avLst/>
            </a:prstGeom>
            <a:noFill/>
          </p:spPr>
          <p:txBody>
            <a:bodyPr wrap="square" lIns="0" tIns="0" rIns="0" bIns="0" rtlCol="0">
              <a:spAutoFit/>
            </a:bodyPr>
            <a:lstStyle/>
            <a:p>
              <a:pPr>
                <a:lnSpc>
                  <a:spcPct val="90000"/>
                </a:lnSpc>
                <a:defRPr/>
              </a:pPr>
              <a:r>
                <a:rPr lang="en-US" sz="1200" dirty="0">
                  <a:latin typeface="+mj-lt"/>
                </a:rPr>
                <a:t>Azure Synapse Analytics</a:t>
              </a:r>
            </a:p>
            <a:p>
              <a:pPr>
                <a:lnSpc>
                  <a:spcPct val="90000"/>
                </a:lnSpc>
                <a:defRPr/>
              </a:pPr>
              <a:r>
                <a:rPr lang="en-US" sz="900" dirty="0"/>
                <a:t>(Data Warehouse)</a:t>
              </a:r>
            </a:p>
          </p:txBody>
        </p:sp>
        <p:sp>
          <p:nvSpPr>
            <p:cNvPr id="90" name="TextBox 89">
              <a:extLst>
                <a:ext uri="{FF2B5EF4-FFF2-40B4-BE49-F238E27FC236}">
                  <a16:creationId xmlns:a16="http://schemas.microsoft.com/office/drawing/2014/main" id="{C09029C0-D1B6-4313-9EDE-8E9876D608A6}"/>
                </a:ext>
              </a:extLst>
            </p:cNvPr>
            <p:cNvSpPr txBox="1"/>
            <p:nvPr/>
          </p:nvSpPr>
          <p:spPr>
            <a:xfrm>
              <a:off x="6419684" y="2652778"/>
              <a:ext cx="1719429"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14x faster and costs 94% less than other cloud providers</a:t>
              </a:r>
            </a:p>
          </p:txBody>
        </p:sp>
        <p:pic>
          <p:nvPicPr>
            <p:cNvPr id="89" name="Picture 88" descr="Arrow pointing from Model &amp; Serve towards Visualize">
              <a:extLst>
                <a:ext uri="{FF2B5EF4-FFF2-40B4-BE49-F238E27FC236}">
                  <a16:creationId xmlns:a16="http://schemas.microsoft.com/office/drawing/2014/main" id="{0F75CD08-7043-4506-9613-B36EE6A43784}"/>
                </a:ext>
              </a:extLst>
            </p:cNvPr>
            <p:cNvPicPr>
              <a:picLocks noChangeAspect="1"/>
            </p:cNvPicPr>
            <p:nvPr/>
          </p:nvPicPr>
          <p:blipFill>
            <a:blip r:embed="rId9"/>
            <a:stretch>
              <a:fillRect/>
            </a:stretch>
          </p:blipFill>
          <p:spPr>
            <a:xfrm>
              <a:off x="8457469" y="2593461"/>
              <a:ext cx="413004" cy="413004"/>
            </a:xfrm>
            <a:prstGeom prst="rect">
              <a:avLst/>
            </a:prstGeom>
          </p:spPr>
        </p:pic>
        <p:sp>
          <p:nvSpPr>
            <p:cNvPr id="69" name="Freeform: Shape 68">
              <a:extLst>
                <a:ext uri="{FF2B5EF4-FFF2-40B4-BE49-F238E27FC236}">
                  <a16:creationId xmlns:a16="http://schemas.microsoft.com/office/drawing/2014/main" id="{9E9954E8-5023-465B-97D7-6D170854A9F5}"/>
                </a:ext>
              </a:extLst>
            </p:cNvPr>
            <p:cNvSpPr/>
            <p:nvPr/>
          </p:nvSpPr>
          <p:spPr bwMode="auto">
            <a:xfrm>
              <a:off x="872566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2683752 h 2683752"/>
                <a:gd name="connsiteX3" fmla="*/ 0 w 3050538"/>
                <a:gd name="connsiteY3" fmla="*/ 2683752 h 2683752"/>
                <a:gd name="connsiteX4" fmla="*/ 0 w 3050538"/>
                <a:gd name="connsiteY4" fmla="*/ 1536920 h 2683752"/>
                <a:gd name="connsiteX5" fmla="*/ 17629 w 3050538"/>
                <a:gd name="connsiteY5" fmla="*/ 1531448 h 2683752"/>
                <a:gd name="connsiteX6" fmla="*/ 143286 w 3050538"/>
                <a:gd name="connsiteY6" fmla="*/ 1341876 h 2683752"/>
                <a:gd name="connsiteX7" fmla="*/ 17629 w 3050538"/>
                <a:gd name="connsiteY7" fmla="*/ 1152304 h 2683752"/>
                <a:gd name="connsiteX8" fmla="*/ 0 w 3050538"/>
                <a:gd name="connsiteY8" fmla="*/ 114683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0538" h="2683752">
                  <a:moveTo>
                    <a:pt x="0" y="0"/>
                  </a:moveTo>
                  <a:lnTo>
                    <a:pt x="3050538" y="0"/>
                  </a:lnTo>
                  <a:lnTo>
                    <a:pt x="3050538" y="2683752"/>
                  </a:lnTo>
                  <a:lnTo>
                    <a:pt x="0" y="2683752"/>
                  </a:lnTo>
                  <a:lnTo>
                    <a:pt x="0" y="1536920"/>
                  </a:lnTo>
                  <a:lnTo>
                    <a:pt x="17629" y="1531448"/>
                  </a:lnTo>
                  <a:cubicBezTo>
                    <a:pt x="91472" y="1500215"/>
                    <a:pt x="143286" y="1427096"/>
                    <a:pt x="143286" y="1341876"/>
                  </a:cubicBezTo>
                  <a:cubicBezTo>
                    <a:pt x="143286" y="1256656"/>
                    <a:pt x="91472" y="1183537"/>
                    <a:pt x="17629" y="1152304"/>
                  </a:cubicBezTo>
                  <a:lnTo>
                    <a:pt x="0" y="114683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83" name="Freeform: Shape 82" descr="Power BI logo">
              <a:extLst>
                <a:ext uri="{FF2B5EF4-FFF2-40B4-BE49-F238E27FC236}">
                  <a16:creationId xmlns:a16="http://schemas.microsoft.com/office/drawing/2014/main" id="{95D42387-CF86-4C8F-ABF2-71769AD5DFFC}"/>
                </a:ext>
                <a:ext uri="{C183D7F6-B498-43B3-948B-1728B52AA6E4}">
                  <adec:decorative xmlns:adec="http://schemas.microsoft.com/office/drawing/2017/decorative" val="0"/>
                </a:ext>
              </a:extLst>
            </p:cNvPr>
            <p:cNvSpPr>
              <a:spLocks noChangeAspect="1"/>
            </p:cNvSpPr>
            <p:nvPr/>
          </p:nvSpPr>
          <p:spPr bwMode="auto">
            <a:xfrm flipV="1">
              <a:off x="8994987" y="1964638"/>
              <a:ext cx="519604" cy="37308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2B671959-6E5F-4963-A4AF-21EA3388B943}"/>
                </a:ext>
              </a:extLst>
            </p:cNvPr>
            <p:cNvSpPr txBox="1"/>
            <p:nvPr/>
          </p:nvSpPr>
          <p:spPr>
            <a:xfrm>
              <a:off x="9655345" y="1964638"/>
              <a:ext cx="739263" cy="221599"/>
            </a:xfrm>
            <a:prstGeom prst="rect">
              <a:avLst/>
            </a:prstGeom>
            <a:noFill/>
          </p:spPr>
          <p:txBody>
            <a:bodyPr wrap="none" lIns="0" tIns="0" rIns="0" bIns="0" rtlCol="0">
              <a:spAutoFit/>
            </a:bodyPr>
            <a:lstStyle/>
            <a:p>
              <a:pPr>
                <a:lnSpc>
                  <a:spcPct val="90000"/>
                </a:lnSpc>
                <a:defRPr/>
              </a:pPr>
              <a:r>
                <a:rPr lang="en-US" sz="1200" dirty="0">
                  <a:latin typeface="+mj-lt"/>
                </a:rPr>
                <a:t>Power BI</a:t>
              </a:r>
            </a:p>
          </p:txBody>
        </p:sp>
        <p:sp>
          <p:nvSpPr>
            <p:cNvPr id="93" name="TextBox 92">
              <a:extLst>
                <a:ext uri="{FF2B5EF4-FFF2-40B4-BE49-F238E27FC236}">
                  <a16:creationId xmlns:a16="http://schemas.microsoft.com/office/drawing/2014/main" id="{5F59D8C9-400F-47FF-8683-6E684A5D4493}"/>
                </a:ext>
              </a:extLst>
            </p:cNvPr>
            <p:cNvSpPr txBox="1"/>
            <p:nvPr/>
          </p:nvSpPr>
          <p:spPr>
            <a:xfrm>
              <a:off x="9655345" y="2244012"/>
              <a:ext cx="1927055"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Leader in the Magic Quadrant for Business Intelligence and Analytics Platforms*</a:t>
              </a:r>
            </a:p>
          </p:txBody>
        </p:sp>
        <p:cxnSp>
          <p:nvCxnSpPr>
            <p:cNvPr id="137" name="Straight Arrow Connector 136" descr="Arrow pointing right">
              <a:extLst>
                <a:ext uri="{FF2B5EF4-FFF2-40B4-BE49-F238E27FC236}">
                  <a16:creationId xmlns:a16="http://schemas.microsoft.com/office/drawing/2014/main" id="{258509CC-8225-45BA-B485-527685362C1D}"/>
                </a:ext>
                <a:ext uri="{C183D7F6-B498-43B3-948B-1728B52AA6E4}">
                  <adec:decorative xmlns:adec="http://schemas.microsoft.com/office/drawing/2017/decorative" val="0"/>
                </a:ext>
              </a:extLst>
            </p:cNvPr>
            <p:cNvCxnSpPr>
              <a:cxnSpLocks/>
            </p:cNvCxnSpPr>
            <p:nvPr/>
          </p:nvCxnSpPr>
          <p:spPr>
            <a:xfrm>
              <a:off x="2099387" y="4881061"/>
              <a:ext cx="277101"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pic>
          <p:nvPicPr>
            <p:cNvPr id="92" name="Picture 91" descr="Arrow pointing from Ingest &amp; Prep towards Store">
              <a:extLst>
                <a:ext uri="{FF2B5EF4-FFF2-40B4-BE49-F238E27FC236}">
                  <a16:creationId xmlns:a16="http://schemas.microsoft.com/office/drawing/2014/main" id="{866D6983-A35E-408B-9E37-D559139E9FAC}"/>
                </a:ext>
              </a:extLst>
            </p:cNvPr>
            <p:cNvPicPr>
              <a:picLocks noChangeAspect="1"/>
            </p:cNvPicPr>
            <p:nvPr/>
          </p:nvPicPr>
          <p:blipFill>
            <a:blip r:embed="rId9"/>
            <a:stretch>
              <a:fillRect/>
            </a:stretch>
          </p:blipFill>
          <p:spPr>
            <a:xfrm rot="5400000">
              <a:off x="3634490" y="4016074"/>
              <a:ext cx="413004" cy="413004"/>
            </a:xfrm>
            <a:prstGeom prst="rect">
              <a:avLst/>
            </a:prstGeom>
          </p:spPr>
        </p:pic>
        <p:sp>
          <p:nvSpPr>
            <p:cNvPr id="54" name="Freeform: Shape 53">
              <a:extLst>
                <a:ext uri="{FF2B5EF4-FFF2-40B4-BE49-F238E27FC236}">
                  <a16:creationId xmlns:a16="http://schemas.microsoft.com/office/drawing/2014/main" id="{DDE85C6E-AE27-4303-B99E-DE7B04EB8A05}"/>
                </a:ext>
              </a:extLst>
            </p:cNvPr>
            <p:cNvSpPr/>
            <p:nvPr/>
          </p:nvSpPr>
          <p:spPr bwMode="auto">
            <a:xfrm>
              <a:off x="2378074" y="4237622"/>
              <a:ext cx="9394825" cy="1286876"/>
            </a:xfrm>
            <a:custGeom>
              <a:avLst/>
              <a:gdLst>
                <a:gd name="connsiteX0" fmla="*/ 0 w 9394825"/>
                <a:gd name="connsiteY0" fmla="*/ 0 h 1286876"/>
                <a:gd name="connsiteX1" fmla="*/ 1259009 w 9394825"/>
                <a:gd name="connsiteY1" fmla="*/ 0 h 1286876"/>
                <a:gd name="connsiteX2" fmla="*/ 1270377 w 9394825"/>
                <a:gd name="connsiteY2" fmla="*/ 56309 h 1286876"/>
                <a:gd name="connsiteX3" fmla="*/ 1459949 w 9394825"/>
                <a:gd name="connsiteY3" fmla="*/ 181965 h 1286876"/>
                <a:gd name="connsiteX4" fmla="*/ 1649521 w 9394825"/>
                <a:gd name="connsiteY4" fmla="*/ 56309 h 1286876"/>
                <a:gd name="connsiteX5" fmla="*/ 1660889 w 9394825"/>
                <a:gd name="connsiteY5" fmla="*/ 0 h 1286876"/>
                <a:gd name="connsiteX6" fmla="*/ 4501418 w 9394825"/>
                <a:gd name="connsiteY6" fmla="*/ 0 h 1286876"/>
                <a:gd name="connsiteX7" fmla="*/ 4507840 w 9394825"/>
                <a:gd name="connsiteY7" fmla="*/ 31812 h 1286876"/>
                <a:gd name="connsiteX8" fmla="*/ 4697412 w 9394825"/>
                <a:gd name="connsiteY8" fmla="*/ 157468 h 1286876"/>
                <a:gd name="connsiteX9" fmla="*/ 4886984 w 9394825"/>
                <a:gd name="connsiteY9" fmla="*/ 31812 h 1286876"/>
                <a:gd name="connsiteX10" fmla="*/ 4893407 w 9394825"/>
                <a:gd name="connsiteY10" fmla="*/ 0 h 1286876"/>
                <a:gd name="connsiteX11" fmla="*/ 9394825 w 9394825"/>
                <a:gd name="connsiteY11" fmla="*/ 0 h 1286876"/>
                <a:gd name="connsiteX12" fmla="*/ 9394825 w 9394825"/>
                <a:gd name="connsiteY12" fmla="*/ 1286876 h 1286876"/>
                <a:gd name="connsiteX13" fmla="*/ 0 w 9394825"/>
                <a:gd name="connsiteY13" fmla="*/ 1286876 h 128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94825" h="1286876">
                  <a:moveTo>
                    <a:pt x="0" y="0"/>
                  </a:moveTo>
                  <a:lnTo>
                    <a:pt x="1259009" y="0"/>
                  </a:lnTo>
                  <a:lnTo>
                    <a:pt x="1270377" y="56309"/>
                  </a:lnTo>
                  <a:cubicBezTo>
                    <a:pt x="1301610" y="130152"/>
                    <a:pt x="1374729" y="181965"/>
                    <a:pt x="1459949" y="181965"/>
                  </a:cubicBezTo>
                  <a:cubicBezTo>
                    <a:pt x="1545170" y="181965"/>
                    <a:pt x="1618288" y="130152"/>
                    <a:pt x="1649521" y="56309"/>
                  </a:cubicBezTo>
                  <a:lnTo>
                    <a:pt x="1660889" y="0"/>
                  </a:lnTo>
                  <a:lnTo>
                    <a:pt x="4501418" y="0"/>
                  </a:lnTo>
                  <a:lnTo>
                    <a:pt x="4507840" y="31812"/>
                  </a:lnTo>
                  <a:cubicBezTo>
                    <a:pt x="4539074" y="105655"/>
                    <a:pt x="4612192" y="157468"/>
                    <a:pt x="4697412" y="157468"/>
                  </a:cubicBezTo>
                  <a:cubicBezTo>
                    <a:pt x="4782633" y="157468"/>
                    <a:pt x="4855751" y="105655"/>
                    <a:pt x="4886984" y="31812"/>
                  </a:cubicBezTo>
                  <a:lnTo>
                    <a:pt x="4893407" y="0"/>
                  </a:lnTo>
                  <a:lnTo>
                    <a:pt x="9394825" y="0"/>
                  </a:lnTo>
                  <a:lnTo>
                    <a:pt x="9394825" y="1286876"/>
                  </a:lnTo>
                  <a:lnTo>
                    <a:pt x="0" y="1286876"/>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3716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7" name="Graphic 96" descr="Azure Data Lake Storage icon">
              <a:extLst>
                <a:ext uri="{FF2B5EF4-FFF2-40B4-BE49-F238E27FC236}">
                  <a16:creationId xmlns:a16="http://schemas.microsoft.com/office/drawing/2014/main" id="{0B677EA3-B5B9-4E97-A17D-19291DEB93A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8560" b="8560"/>
            <a:stretch/>
          </p:blipFill>
          <p:spPr>
            <a:xfrm>
              <a:off x="5468293" y="4800523"/>
              <a:ext cx="572091" cy="440446"/>
            </a:xfrm>
            <a:prstGeom prst="rect">
              <a:avLst/>
            </a:prstGeom>
          </p:spPr>
        </p:pic>
        <p:sp>
          <p:nvSpPr>
            <p:cNvPr id="99" name="TextBox 98">
              <a:extLst>
                <a:ext uri="{FF2B5EF4-FFF2-40B4-BE49-F238E27FC236}">
                  <a16:creationId xmlns:a16="http://schemas.microsoft.com/office/drawing/2014/main" id="{25F39C49-BDBF-499F-9F1A-81E324BCDCA6}"/>
                </a:ext>
              </a:extLst>
            </p:cNvPr>
            <p:cNvSpPr txBox="1"/>
            <p:nvPr/>
          </p:nvSpPr>
          <p:spPr>
            <a:xfrm>
              <a:off x="6169238" y="4800523"/>
              <a:ext cx="2010039" cy="221599"/>
            </a:xfrm>
            <a:prstGeom prst="rect">
              <a:avLst/>
            </a:prstGeom>
            <a:noFill/>
          </p:spPr>
          <p:txBody>
            <a:bodyPr wrap="none" lIns="0" tIns="0" rIns="0" bIns="0" rtlCol="0">
              <a:spAutoFit/>
            </a:bodyPr>
            <a:lstStyle/>
            <a:p>
              <a:pPr>
                <a:lnSpc>
                  <a:spcPct val="90000"/>
                </a:lnSpc>
                <a:defRPr/>
              </a:pPr>
              <a:r>
                <a:rPr lang="en-US" sz="1200" dirty="0">
                  <a:latin typeface="+mj-lt"/>
                </a:rPr>
                <a:t>Azure Data Lake Storage</a:t>
              </a:r>
            </a:p>
          </p:txBody>
        </p:sp>
        <p:sp>
          <p:nvSpPr>
            <p:cNvPr id="98" name="TextBox 97">
              <a:extLst>
                <a:ext uri="{FF2B5EF4-FFF2-40B4-BE49-F238E27FC236}">
                  <a16:creationId xmlns:a16="http://schemas.microsoft.com/office/drawing/2014/main" id="{362802C0-42DD-4AC1-BAA8-97B155B8E5BC}"/>
                </a:ext>
              </a:extLst>
            </p:cNvPr>
            <p:cNvSpPr txBox="1"/>
            <p:nvPr/>
          </p:nvSpPr>
          <p:spPr>
            <a:xfrm>
              <a:off x="6169238" y="5048544"/>
              <a:ext cx="2536655" cy="369332"/>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pic>
          <p:nvPicPr>
            <p:cNvPr id="16" name="Picture 15" descr="Arrow pointing from Store towards Model &amp; Serve">
              <a:extLst>
                <a:ext uri="{FF2B5EF4-FFF2-40B4-BE49-F238E27FC236}">
                  <a16:creationId xmlns:a16="http://schemas.microsoft.com/office/drawing/2014/main" id="{2510DB81-6E75-4674-A114-6B0D2D566F72}"/>
                </a:ext>
              </a:extLst>
            </p:cNvPr>
            <p:cNvPicPr>
              <a:picLocks noChangeAspect="1"/>
            </p:cNvPicPr>
            <p:nvPr/>
          </p:nvPicPr>
          <p:blipFill>
            <a:blip r:embed="rId9"/>
            <a:stretch>
              <a:fillRect/>
            </a:stretch>
          </p:blipFill>
          <p:spPr>
            <a:xfrm rot="16200000" flipV="1">
              <a:off x="6869746" y="3993137"/>
              <a:ext cx="413004" cy="413004"/>
            </a:xfrm>
            <a:prstGeom prst="rect">
              <a:avLst/>
            </a:prstGeom>
          </p:spPr>
        </p:pic>
      </p:grpSp>
    </p:spTree>
    <p:extLst>
      <p:ext uri="{BB962C8B-B14F-4D97-AF65-F5344CB8AC3E}">
        <p14:creationId xmlns:p14="http://schemas.microsoft.com/office/powerpoint/2010/main" val="3373744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Data Lake storage?</a:t>
            </a:r>
          </a:p>
        </p:txBody>
      </p:sp>
      <p:sp>
        <p:nvSpPr>
          <p:cNvPr id="27" name="Freeform: Shape 26">
            <a:extLst>
              <a:ext uri="{FF2B5EF4-FFF2-40B4-BE49-F238E27FC236}">
                <a16:creationId xmlns:a16="http://schemas.microsoft.com/office/drawing/2014/main" id="{647EE69D-27D6-4C7D-BA60-0187414EB4DB}"/>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28" name="Freeform: Shape 27">
            <a:extLst>
              <a:ext uri="{FF2B5EF4-FFF2-40B4-BE49-F238E27FC236}">
                <a16:creationId xmlns:a16="http://schemas.microsoft.com/office/drawing/2014/main" id="{B5E32E51-71DD-4566-B705-1002DF836FD9}"/>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29" name="Freeform: Shape 28">
            <a:extLst>
              <a:ext uri="{FF2B5EF4-FFF2-40B4-BE49-F238E27FC236}">
                <a16:creationId xmlns:a16="http://schemas.microsoft.com/office/drawing/2014/main" id="{99CD51FB-0416-4D63-B2C0-08019FE49CE4}"/>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30" name="Freeform: Shape 29">
            <a:extLst>
              <a:ext uri="{FF2B5EF4-FFF2-40B4-BE49-F238E27FC236}">
                <a16:creationId xmlns:a16="http://schemas.microsoft.com/office/drawing/2014/main" id="{A2027E7B-E275-4E60-B342-92E049552B9C}"/>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19" name="Rectangle 18">
            <a:extLst>
              <a:ext uri="{FF2B5EF4-FFF2-40B4-BE49-F238E27FC236}">
                <a16:creationId xmlns:a16="http://schemas.microsoft.com/office/drawing/2014/main" id="{6D78605D-08DC-48E7-877A-FB24F7F548FC}"/>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22" name="Graphic 21" descr="Azure Data Lake Storage icon">
            <a:extLst>
              <a:ext uri="{FF2B5EF4-FFF2-40B4-BE49-F238E27FC236}">
                <a16:creationId xmlns:a16="http://schemas.microsoft.com/office/drawing/2014/main" id="{533B5DC4-F39C-4E3E-8DD0-C9082B303D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560" b="8560"/>
          <a:stretch/>
        </p:blipFill>
        <p:spPr>
          <a:xfrm>
            <a:off x="3276200" y="2468377"/>
            <a:ext cx="481413" cy="398996"/>
          </a:xfrm>
          <a:prstGeom prst="rect">
            <a:avLst/>
          </a:prstGeom>
        </p:spPr>
      </p:pic>
      <p:sp>
        <p:nvSpPr>
          <p:cNvPr id="24" name="TextBox 23">
            <a:extLst>
              <a:ext uri="{FF2B5EF4-FFF2-40B4-BE49-F238E27FC236}">
                <a16:creationId xmlns:a16="http://schemas.microsoft.com/office/drawing/2014/main" id="{BB321BCD-99F0-48A1-B3DA-505A8AD650D5}"/>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23" name="TextBox 22">
            <a:extLst>
              <a:ext uri="{FF2B5EF4-FFF2-40B4-BE49-F238E27FC236}">
                <a16:creationId xmlns:a16="http://schemas.microsoft.com/office/drawing/2014/main" id="{2D4B3D15-2A51-4636-A9FB-1A92C2DD7635}"/>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6069305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66A229-CED9-4CA7-8A03-832054C62096}"/>
              </a:ext>
            </a:extLst>
          </p:cNvPr>
          <p:cNvSpPr>
            <a:spLocks noGrp="1"/>
          </p:cNvSpPr>
          <p:nvPr>
            <p:ph type="title"/>
          </p:nvPr>
        </p:nvSpPr>
        <p:spPr/>
        <p:txBody>
          <a:bodyPr/>
          <a:lstStyle/>
          <a:p>
            <a:r>
              <a:rPr lang="en-US" dirty="0"/>
              <a:t>What is Azure Databricks?</a:t>
            </a:r>
          </a:p>
        </p:txBody>
      </p:sp>
      <p:pic>
        <p:nvPicPr>
          <p:cNvPr id="54" name="Picture 53" descr="Icon of a screen with filled chart ">
            <a:extLst>
              <a:ext uri="{FF2B5EF4-FFF2-40B4-BE49-F238E27FC236}">
                <a16:creationId xmlns:a16="http://schemas.microsoft.com/office/drawing/2014/main" id="{830C9228-3321-447E-A51B-F2FCDD10B42F}"/>
              </a:ext>
            </a:extLst>
          </p:cNvPr>
          <p:cNvPicPr>
            <a:picLocks noChangeAspect="1"/>
          </p:cNvPicPr>
          <p:nvPr/>
        </p:nvPicPr>
        <p:blipFill>
          <a:blip r:embed="rId3"/>
          <a:stretch>
            <a:fillRect/>
          </a:stretch>
        </p:blipFill>
        <p:spPr>
          <a:xfrm>
            <a:off x="413995" y="1193007"/>
            <a:ext cx="681228" cy="681228"/>
          </a:xfrm>
          <a:prstGeom prst="rect">
            <a:avLst/>
          </a:prstGeom>
        </p:spPr>
      </p:pic>
      <p:sp>
        <p:nvSpPr>
          <p:cNvPr id="50" name="TextBox 49">
            <a:extLst>
              <a:ext uri="{FF2B5EF4-FFF2-40B4-BE49-F238E27FC236}">
                <a16:creationId xmlns:a16="http://schemas.microsoft.com/office/drawing/2014/main" id="{912E8F54-586A-4667-A643-787A4D6F34CF}"/>
              </a:ext>
            </a:extLst>
          </p:cNvPr>
          <p:cNvSpPr txBox="1">
            <a:spLocks/>
          </p:cNvSpPr>
          <p:nvPr/>
        </p:nvSpPr>
        <p:spPr>
          <a:xfrm>
            <a:off x="31398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Apache Spark-based platform:</a:t>
            </a:r>
          </a:p>
          <a:p>
            <a:pPr>
              <a:spcBef>
                <a:spcPts val="300"/>
              </a:spcBef>
            </a:pPr>
            <a:r>
              <a:rPr lang="en-IN" sz="1350" spc="0" dirty="0">
                <a:latin typeface="+mn-lt"/>
              </a:rPr>
              <a:t>Simplifies the provisioning and collaboration of Apache Spark-based analytical solutions</a:t>
            </a:r>
            <a:endParaRPr lang="en-US" sz="1800" spc="0" dirty="0">
              <a:latin typeface="+mn-lt"/>
            </a:endParaRPr>
          </a:p>
        </p:txBody>
      </p:sp>
      <p:pic>
        <p:nvPicPr>
          <p:cNvPr id="56" name="Picture 55" descr="Icon of a lockpad">
            <a:extLst>
              <a:ext uri="{FF2B5EF4-FFF2-40B4-BE49-F238E27FC236}">
                <a16:creationId xmlns:a16="http://schemas.microsoft.com/office/drawing/2014/main" id="{0F8EB70A-02C2-47D5-A77B-51E81252ABC7}"/>
              </a:ext>
            </a:extLst>
          </p:cNvPr>
          <p:cNvPicPr>
            <a:picLocks noChangeAspect="1"/>
          </p:cNvPicPr>
          <p:nvPr/>
        </p:nvPicPr>
        <p:blipFill>
          <a:blip r:embed="rId4"/>
          <a:stretch>
            <a:fillRect/>
          </a:stretch>
        </p:blipFill>
        <p:spPr>
          <a:xfrm>
            <a:off x="3281085" y="1193007"/>
            <a:ext cx="680085" cy="681228"/>
          </a:xfrm>
          <a:prstGeom prst="rect">
            <a:avLst/>
          </a:prstGeom>
        </p:spPr>
      </p:pic>
      <p:sp>
        <p:nvSpPr>
          <p:cNvPr id="51" name="TextBox 50">
            <a:extLst>
              <a:ext uri="{FF2B5EF4-FFF2-40B4-BE49-F238E27FC236}">
                <a16:creationId xmlns:a16="http://schemas.microsoft.com/office/drawing/2014/main" id="{C6443705-19E3-4147-9C87-16A2A4E041A5}"/>
              </a:ext>
            </a:extLst>
          </p:cNvPr>
          <p:cNvSpPr txBox="1">
            <a:spLocks/>
          </p:cNvSpPr>
          <p:nvPr/>
        </p:nvSpPr>
        <p:spPr>
          <a:xfrm>
            <a:off x="318107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Enterprise Security:</a:t>
            </a:r>
          </a:p>
          <a:p>
            <a:pPr>
              <a:spcBef>
                <a:spcPts val="300"/>
              </a:spcBef>
            </a:pPr>
            <a:r>
              <a:rPr lang="en-US" sz="1350" spc="0" dirty="0">
                <a:latin typeface="+mn-lt"/>
              </a:rPr>
              <a:t>Utilizes the security capabilities</a:t>
            </a:r>
            <a:br>
              <a:rPr lang="en-US" sz="1350" spc="0" dirty="0">
                <a:latin typeface="+mn-lt"/>
              </a:rPr>
            </a:br>
            <a:r>
              <a:rPr lang="en-US" sz="1350" spc="0" dirty="0">
                <a:latin typeface="+mn-lt"/>
              </a:rPr>
              <a:t>of Azure</a:t>
            </a:r>
          </a:p>
        </p:txBody>
      </p:sp>
      <p:pic>
        <p:nvPicPr>
          <p:cNvPr id="58" name="Picture 57" descr="Icon of small circles connected by lines forming a big circle">
            <a:extLst>
              <a:ext uri="{FF2B5EF4-FFF2-40B4-BE49-F238E27FC236}">
                <a16:creationId xmlns:a16="http://schemas.microsoft.com/office/drawing/2014/main" id="{C2F9FEA0-1999-4783-9A86-48C6ADA29CDD}"/>
              </a:ext>
            </a:extLst>
          </p:cNvPr>
          <p:cNvPicPr>
            <a:picLocks noChangeAspect="1"/>
          </p:cNvPicPr>
          <p:nvPr/>
        </p:nvPicPr>
        <p:blipFill>
          <a:blip r:embed="rId5"/>
          <a:stretch>
            <a:fillRect/>
          </a:stretch>
        </p:blipFill>
        <p:spPr>
          <a:xfrm>
            <a:off x="6146795" y="1193007"/>
            <a:ext cx="681228" cy="681228"/>
          </a:xfrm>
          <a:prstGeom prst="rect">
            <a:avLst/>
          </a:prstGeom>
        </p:spPr>
      </p:pic>
      <p:sp>
        <p:nvSpPr>
          <p:cNvPr id="52" name="TextBox 51">
            <a:extLst>
              <a:ext uri="{FF2B5EF4-FFF2-40B4-BE49-F238E27FC236}">
                <a16:creationId xmlns:a16="http://schemas.microsoft.com/office/drawing/2014/main" id="{724E5797-F682-4C63-909B-F1F083A8D488}"/>
              </a:ext>
            </a:extLst>
          </p:cNvPr>
          <p:cNvSpPr txBox="1">
            <a:spLocks/>
          </p:cNvSpPr>
          <p:nvPr/>
        </p:nvSpPr>
        <p:spPr>
          <a:xfrm>
            <a:off x="6048163"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Integration with Azure services:</a:t>
            </a:r>
          </a:p>
          <a:p>
            <a:pPr>
              <a:spcBef>
                <a:spcPts val="300"/>
              </a:spcBef>
            </a:pPr>
            <a:r>
              <a:rPr lang="en-US" sz="1350" spc="0" dirty="0">
                <a:latin typeface="+mn-lt"/>
              </a:rPr>
              <a:t>Can integrate with a variety of Azure data platform services and Power BI</a:t>
            </a:r>
          </a:p>
        </p:txBody>
      </p:sp>
    </p:spTree>
    <p:extLst>
      <p:ext uri="{BB962C8B-B14F-4D97-AF65-F5344CB8AC3E}">
        <p14:creationId xmlns:p14="http://schemas.microsoft.com/office/powerpoint/2010/main" val="17031241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AD4B9A69-D20D-439E-89BB-94733E69FE1E}"/>
              </a:ext>
            </a:extLst>
          </p:cNvPr>
          <p:cNvPicPr>
            <a:picLocks noChangeAspect="1"/>
          </p:cNvPicPr>
          <p:nvPr/>
        </p:nvPicPr>
        <p:blipFill rotWithShape="1">
          <a:blip r:embed="rId3"/>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5339129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Analysis Services?</a:t>
            </a:r>
          </a:p>
        </p:txBody>
      </p:sp>
      <p:pic>
        <p:nvPicPr>
          <p:cNvPr id="8" name="Picture 7" descr="Diagram showing Azure Analysis Services from Data source through visualization including Authentication">
            <a:extLst>
              <a:ext uri="{FF2B5EF4-FFF2-40B4-BE49-F238E27FC236}">
                <a16:creationId xmlns:a16="http://schemas.microsoft.com/office/drawing/2014/main" id="{0083E63A-45A2-4DA1-909C-F186C2C1A486}"/>
              </a:ext>
            </a:extLst>
          </p:cNvPr>
          <p:cNvPicPr>
            <a:picLocks noChangeAspect="1"/>
          </p:cNvPicPr>
          <p:nvPr/>
        </p:nvPicPr>
        <p:blipFill rotWithShape="1">
          <a:blip r:embed="rId3"/>
          <a:srcRect l="-11859" t="-181" r="-11859" b="-181"/>
          <a:stretch/>
        </p:blipFill>
        <p:spPr>
          <a:xfrm>
            <a:off x="317096"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8346699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HDInsight?</a:t>
            </a:r>
          </a:p>
        </p:txBody>
      </p:sp>
      <p:pic>
        <p:nvPicPr>
          <p:cNvPr id="6" name="Picture 5" descr="Image showing the elements of Azure Databricks">
            <a:extLst>
              <a:ext uri="{FF2B5EF4-FFF2-40B4-BE49-F238E27FC236}">
                <a16:creationId xmlns:a16="http://schemas.microsoft.com/office/drawing/2014/main" id="{282D452F-0ECF-4BA4-8263-6162FEE53240}"/>
              </a:ext>
            </a:extLst>
          </p:cNvPr>
          <p:cNvPicPr>
            <a:picLocks noChangeAspect="1"/>
          </p:cNvPicPr>
          <p:nvPr/>
        </p:nvPicPr>
        <p:blipFill rotWithShape="1">
          <a:blip r:embed="rId3"/>
          <a:srcRect l="-89597" t="-3449" r="-89597" b="-3449"/>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1774664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319818" y="1092994"/>
            <a:ext cx="2743200" cy="2774156"/>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p>
              <a:pPr defTabSz="685800">
                <a:lnSpc>
                  <a:spcPct val="90000"/>
                </a:lnSpc>
                <a:spcAft>
                  <a:spcPts val="441"/>
                </a:spcAft>
                <a:defRPr/>
              </a:pPr>
              <a:r>
                <a:rPr lang="en-US" kern="0" dirty="0">
                  <a:solidFill>
                    <a:schemeClr val="bg1"/>
                  </a:solidFill>
                  <a:latin typeface="+mj-lt"/>
                </a:rPr>
                <a:t>ADF</a:t>
              </a: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3197168" y="1092994"/>
            <a:ext cx="2743200" cy="2774156"/>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defRPr/>
              </a:pPr>
              <a:r>
                <a:rPr lang="en-US" sz="900" kern="0" dirty="0">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6081035" y="1092994"/>
            <a:ext cx="2743200" cy="2774156"/>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5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spTree>
    <p:extLst>
      <p:ext uri="{BB962C8B-B14F-4D97-AF65-F5344CB8AC3E}">
        <p14:creationId xmlns:p14="http://schemas.microsoft.com/office/powerpoint/2010/main" val="26042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dirty="0"/>
              <a:t>5-minute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317097" y="1106953"/>
            <a:ext cx="8509806" cy="3036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725071" y="1207163"/>
            <a:ext cx="1115690" cy="230832"/>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496718" y="1518564"/>
            <a:ext cx="1572398" cy="25179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749296" y="1621632"/>
            <a:ext cx="1067240" cy="1054065"/>
            <a:chOff x="876030" y="2276821"/>
            <a:chExt cx="1669050" cy="1648448"/>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3"/>
              <a:ext cx="1669050" cy="649796"/>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350" dirty="0">
                  <a:solidFill>
                    <a:srgbClr val="000000"/>
                  </a:solidFill>
                  <a:latin typeface="+mj-lt"/>
                  <a:cs typeface="Segoe UI" panose="020B0502040204020203" pitchFamily="34" charset="0"/>
                </a:rPr>
                <a:t>Data</a:t>
              </a:r>
              <a:br>
                <a:rPr lang="en-US" sz="1350" dirty="0">
                  <a:solidFill>
                    <a:srgbClr val="000000"/>
                  </a:solidFill>
                  <a:latin typeface="+mj-lt"/>
                  <a:cs typeface="Segoe UI" panose="020B0502040204020203" pitchFamily="34" charset="0"/>
                </a:rPr>
              </a:br>
              <a:r>
                <a:rPr lang="en-US" sz="1350" dirty="0">
                  <a:solidFill>
                    <a:srgbClr val="000000"/>
                  </a:solidFill>
                  <a:latin typeface="+mj-lt"/>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712384" y="2899142"/>
            <a:ext cx="1141064" cy="1043975"/>
            <a:chOff x="818303" y="4251099"/>
            <a:chExt cx="1784504" cy="1632670"/>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3"/>
              <a:ext cx="1784504" cy="649796"/>
            </a:xfrm>
            <a:prstGeom prst="rect">
              <a:avLst/>
            </a:prstGeom>
          </p:spPr>
          <p:txBody>
            <a:bodyPr wrap="square" lIns="0" tIns="0" rIns="0" bIns="0" anchor="t" anchorCtr="0">
              <a:spAutoFit/>
            </a:bodyPr>
            <a:lstStyle/>
            <a:p>
              <a:pPr algn="ctr" defTabSz="713230">
                <a:defRPr/>
              </a:pPr>
              <a:r>
                <a:rPr lang="en-US" sz="1350" kern="0" dirty="0">
                  <a:solidFill>
                    <a:srgbClr val="000000"/>
                  </a:solidFill>
                  <a:latin typeface="+mj-lt"/>
                  <a:ea typeface="MS PGothic" panose="020B0600070205080204" pitchFamily="34" charset="-128"/>
                  <a:cs typeface="Segoe UI" panose="020B0502040204020203" pitchFamily="34" charset="0"/>
                </a:rPr>
                <a:t>Azure</a:t>
              </a:r>
              <a:br>
                <a:rPr lang="en-US" sz="1350" kern="0" dirty="0">
                  <a:solidFill>
                    <a:srgbClr val="000000"/>
                  </a:solidFill>
                  <a:latin typeface="+mj-lt"/>
                  <a:ea typeface="MS PGothic" panose="020B0600070205080204" pitchFamily="34" charset="-128"/>
                  <a:cs typeface="Segoe UI" panose="020B0502040204020203" pitchFamily="34" charset="0"/>
                </a:rPr>
              </a:br>
              <a:r>
                <a:rPr lang="en-US" sz="1350" kern="0" dirty="0">
                  <a:solidFill>
                    <a:srgbClr val="000000"/>
                  </a:solidFill>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2257790" y="1766887"/>
            <a:ext cx="1007660" cy="2191658"/>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3134988" y="2784698"/>
            <a:ext cx="132248" cy="238912"/>
          </a:xfrm>
          <a:prstGeom prst="rect">
            <a:avLst/>
          </a:prstGeom>
          <a:noFill/>
        </p:spPr>
        <p:txBody>
          <a:bodyPr wrap="square" lIns="0" tIns="0" rIns="0" bIns="0" rtlCol="0">
            <a:spAutoFit/>
          </a:bodyPr>
          <a:lstStyle/>
          <a:p>
            <a:pPr defTabSz="685800">
              <a:lnSpc>
                <a:spcPct val="90000"/>
              </a:lnSpc>
              <a:spcAft>
                <a:spcPts val="450"/>
              </a:spcAft>
              <a:defRPr/>
            </a:pPr>
            <a:r>
              <a:rPr lang="en-GB" sz="1725" dirty="0">
                <a:gradFill>
                  <a:gsLst>
                    <a:gs pos="2917">
                      <a:srgbClr val="000000"/>
                    </a:gs>
                    <a:gs pos="30000">
                      <a:srgbClr val="000000"/>
                    </a:gs>
                  </a:gsLst>
                  <a:lin ang="5400000" scaled="0"/>
                </a:gradFill>
                <a:latin typeface="+mj-lt"/>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4410239" y="3198802"/>
            <a:ext cx="924088" cy="265457"/>
          </a:xfrm>
          <a:prstGeom prst="rect">
            <a:avLst/>
          </a:prstGeom>
          <a:solidFill>
            <a:schemeClr val="bg1"/>
          </a:solidFill>
        </p:spPr>
        <p:txBody>
          <a:bodyPr wrap="squar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3760715" y="1753970"/>
            <a:ext cx="2204562" cy="2204589"/>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50"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4916906" y="2353901"/>
            <a:ext cx="628377"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3785046" y="2434487"/>
            <a:ext cx="332513" cy="332513"/>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3785046" y="2955981"/>
            <a:ext cx="332513" cy="332513"/>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4192086" y="2659060"/>
            <a:ext cx="332513" cy="332513"/>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217501" y="1207163"/>
            <a:ext cx="623569"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68022" y="1462804"/>
            <a:ext cx="622832" cy="62283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6075325" y="3023262"/>
            <a:ext cx="1079006" cy="1012847"/>
            <a:chOff x="8109734" y="4398626"/>
            <a:chExt cx="1920092" cy="1802362"/>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534924" y="5728607"/>
              <a:ext cx="1069706" cy="472381"/>
            </a:xfrm>
            <a:prstGeom prst="rect">
              <a:avLst/>
            </a:prstGeom>
          </p:spPr>
          <p:txBody>
            <a:bodyPr wrap="non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5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7018502" y="1199213"/>
            <a:ext cx="1628782" cy="477566"/>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6" y="1680966"/>
              <a:ext cx="1668927" cy="421349"/>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7019165" y="1834978"/>
            <a:ext cx="1628118" cy="496290"/>
            <a:chOff x="9227963" y="2143621"/>
            <a:chExt cx="2584247" cy="787741"/>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pPr>
              <a:r>
                <a:rPr lang="en-GB"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8" y="2143621"/>
              <a:ext cx="1656812"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Integration</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7018883" y="2480105"/>
            <a:ext cx="1536581" cy="496290"/>
            <a:chOff x="9219646" y="3063626"/>
            <a:chExt cx="2438954" cy="787741"/>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9" y="3063626"/>
              <a:ext cx="1516211"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Control</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528334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7602</TotalTime>
  <Words>3852</Words>
  <Application>Microsoft Macintosh PowerPoint</Application>
  <PresentationFormat>On-screen Show (16:9)</PresentationFormat>
  <Paragraphs>752</Paragraphs>
  <Slides>87</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-apple-system</vt:lpstr>
      <vt:lpstr>Arial</vt:lpstr>
      <vt:lpstr>Calibri</vt:lpstr>
      <vt:lpstr>Consolas</vt:lpstr>
      <vt:lpstr>Gotham Medium</vt:lpstr>
      <vt:lpstr>Segoe UI</vt:lpstr>
      <vt:lpstr>Segoe UI Light</vt:lpstr>
      <vt:lpstr>Segoe UI Semibold</vt:lpstr>
      <vt:lpstr>Segoe UI Semilight</vt:lpstr>
      <vt:lpstr>Tahoma</vt:lpstr>
      <vt:lpstr>Times New Roman</vt:lpstr>
      <vt:lpstr>Wingdings</vt:lpstr>
      <vt:lpstr>Standard_LiveLessons_2017</vt:lpstr>
      <vt:lpstr>Exam DP-900: Microsoft Azure Data Fundamentals Crash Course</vt:lpstr>
      <vt:lpstr>Tim Warner</vt:lpstr>
      <vt:lpstr>Poll Question</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 </vt:lpstr>
      <vt:lpstr>Thank you!</vt:lpstr>
      <vt:lpstr>Core Data Concepts</vt:lpstr>
      <vt:lpstr>Data Types</vt:lpstr>
      <vt:lpstr>Data Workload Types</vt:lpstr>
      <vt:lpstr>Data Processing Types</vt:lpstr>
      <vt:lpstr>Data Analytics</vt:lpstr>
      <vt:lpstr>Data Formats - JSON</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Analytics -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ingestion?</vt:lpstr>
      <vt:lpstr>What is data processing?</vt:lpstr>
      <vt:lpstr>What is ETL? </vt:lpstr>
      <vt:lpstr>What is ELT?  </vt:lpstr>
      <vt:lpstr>Explore data visualization</vt:lpstr>
      <vt:lpstr>Power BI</vt:lpstr>
      <vt:lpstr>Explore data analytics</vt:lpstr>
      <vt:lpstr>What is modern data warehousing?</vt:lpstr>
      <vt:lpstr>Combine batch and stream processing</vt:lpstr>
      <vt:lpstr>What is Azure Data Lake storage?</vt:lpstr>
      <vt:lpstr>What is Azure Databricks?</vt:lpstr>
      <vt:lpstr>What is Azure Synapse Analytics?</vt:lpstr>
      <vt:lpstr>What is Azure Analysis Services?</vt:lpstr>
      <vt:lpstr>What is Azure HDInsight?</vt:lpstr>
      <vt:lpstr>Describe data ingestion in Azure</vt:lpstr>
      <vt:lpstr>Describe components of Azure Data Factory</vt:lpstr>
      <vt:lpstr>Exam DP-900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168</cp:revision>
  <dcterms:created xsi:type="dcterms:W3CDTF">2015-09-28T19:52:00Z</dcterms:created>
  <dcterms:modified xsi:type="dcterms:W3CDTF">2021-02-16T02:31:14Z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